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2"/>
  </p:notesMasterIdLst>
  <p:sldIdLst>
    <p:sldId id="257" r:id="rId2"/>
    <p:sldId id="258" r:id="rId3"/>
    <p:sldId id="262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28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51"/>
  </p:normalViewPr>
  <p:slideViewPr>
    <p:cSldViewPr snapToGrid="0" snapToObjects="1">
      <p:cViewPr varScale="1">
        <p:scale>
          <a:sx n="84" d="100"/>
          <a:sy n="84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C61AA-15D8-48CD-B5B5-C46A7B1F4446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C9FEF-40E3-467A-9605-D8344B52C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75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EE9F-9B53-DB47-B117-176AD08AAC99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674-58DB-2D44-95F8-F2338CA4B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2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EE9F-9B53-DB47-B117-176AD08AAC99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674-58DB-2D44-95F8-F2338CA4B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0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EE9F-9B53-DB47-B117-176AD08AAC99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674-58DB-2D44-95F8-F2338CA4B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4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EE9F-9B53-DB47-B117-176AD08AAC99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674-58DB-2D44-95F8-F2338CA4B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89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EE9F-9B53-DB47-B117-176AD08AAC99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674-58DB-2D44-95F8-F2338CA4B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9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EE9F-9B53-DB47-B117-176AD08AAC99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674-58DB-2D44-95F8-F2338CA4B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3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EE9F-9B53-DB47-B117-176AD08AAC99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674-58DB-2D44-95F8-F2338CA4B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EE9F-9B53-DB47-B117-176AD08AAC99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674-58DB-2D44-95F8-F2338CA4B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9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EE9F-9B53-DB47-B117-176AD08AAC99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674-58DB-2D44-95F8-F2338CA4B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1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EE9F-9B53-DB47-B117-176AD08AAC99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674-58DB-2D44-95F8-F2338CA4B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EE9F-9B53-DB47-B117-176AD08AAC99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674-58DB-2D44-95F8-F2338CA4B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0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5EE9F-9B53-DB47-B117-176AD08AAC99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99674-58DB-2D44-95F8-F2338CA4B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4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library.blackboard.com/docs/r6/6_1/instructor/bbls_r6_1_instructor/file_attachments.ht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tel:+1-859-622-3422" TargetMode="External"/><Relationship Id="rId4" Type="http://schemas.openxmlformats.org/officeDocument/2006/relationships/hyperlink" Target="mailto:megan.jones@eku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10219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79"/>
            <a:ext cx="12192000" cy="984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87" y="6054868"/>
            <a:ext cx="1718833" cy="6219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9787" y="218600"/>
            <a:ext cx="4862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Instructional Design Center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3393" y="2924606"/>
            <a:ext cx="9445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/>
              <a:t>Adding a File to a Course</a:t>
            </a:r>
            <a:endParaRPr lang="en-US" sz="36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0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4583"/>
            <a:ext cx="10515600" cy="748199"/>
          </a:xfrm>
        </p:spPr>
        <p:txBody>
          <a:bodyPr>
            <a:normAutofit/>
          </a:bodyPr>
          <a:lstStyle/>
          <a:p>
            <a:r>
              <a:rPr lang="en-US" b="1" dirty="0" smtClean="0"/>
              <a:t>Content Attachments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1181"/>
            <a:ext cx="5265717" cy="3610099"/>
          </a:xfrm>
        </p:spPr>
        <p:txBody>
          <a:bodyPr>
            <a:noAutofit/>
          </a:bodyPr>
          <a:lstStyle/>
          <a:p>
            <a:r>
              <a:rPr lang="en-US" dirty="0"/>
              <a:t>For this example, I am going to upload a local file to Blackboard by choosing </a:t>
            </a:r>
            <a:r>
              <a:rPr lang="en-US" b="1" dirty="0"/>
              <a:t>Browse My Computer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After selecting this option, you should see a </a:t>
            </a:r>
            <a:r>
              <a:rPr lang="en-US" b="1" dirty="0"/>
              <a:t>File Upload window</a:t>
            </a:r>
            <a:r>
              <a:rPr lang="en-US" dirty="0"/>
              <a:t> pop up. </a:t>
            </a:r>
            <a:endParaRPr lang="en-US" dirty="0" smtClean="0"/>
          </a:p>
          <a:p>
            <a:r>
              <a:rPr lang="en-US" dirty="0"/>
              <a:t>This is where you will choose the file you want to </a:t>
            </a:r>
            <a:r>
              <a:rPr lang="en-US" dirty="0" smtClean="0"/>
              <a:t>upload.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1021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79"/>
            <a:ext cx="12192000" cy="984325"/>
          </a:xfrm>
          <a:prstGeom prst="rect">
            <a:avLst/>
          </a:prstGeom>
        </p:spPr>
      </p:pic>
      <p:pic>
        <p:nvPicPr>
          <p:cNvPr id="8" name="Picture 7" descr="C:\Users\jonesm\AppData\Local\Temp\SNAGHTML296dd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41056"/>
            <a:ext cx="5687352" cy="341354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026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4583"/>
            <a:ext cx="10515600" cy="748199"/>
          </a:xfrm>
        </p:spPr>
        <p:txBody>
          <a:bodyPr>
            <a:normAutofit/>
          </a:bodyPr>
          <a:lstStyle/>
          <a:p>
            <a:r>
              <a:rPr lang="en-US" b="1" dirty="0" smtClean="0"/>
              <a:t>Content Attachments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1181"/>
            <a:ext cx="5265717" cy="3610099"/>
          </a:xfrm>
        </p:spPr>
        <p:txBody>
          <a:bodyPr>
            <a:noAutofit/>
          </a:bodyPr>
          <a:lstStyle/>
          <a:p>
            <a:r>
              <a:rPr lang="en-US" dirty="0"/>
              <a:t>Upon clicking </a:t>
            </a:r>
            <a:r>
              <a:rPr lang="en-US" b="1" dirty="0"/>
              <a:t>Open</a:t>
            </a:r>
            <a:r>
              <a:rPr lang="en-US" dirty="0"/>
              <a:t>, Blackboard will show the file name and type by the </a:t>
            </a:r>
            <a:r>
              <a:rPr lang="en-US" b="1" dirty="0"/>
              <a:t>Selected File</a:t>
            </a:r>
            <a:r>
              <a:rPr lang="en-US" dirty="0"/>
              <a:t> item. </a:t>
            </a: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reate </a:t>
            </a:r>
            <a:r>
              <a:rPr lang="en-US" dirty="0"/>
              <a:t>a name for your </a:t>
            </a:r>
            <a:r>
              <a:rPr lang="en-US" dirty="0" smtClean="0"/>
              <a:t>file.</a:t>
            </a:r>
          </a:p>
          <a:p>
            <a:r>
              <a:rPr lang="en-US" dirty="0" smtClean="0"/>
              <a:t>You </a:t>
            </a:r>
            <a:r>
              <a:rPr lang="en-US" dirty="0"/>
              <a:t>may also choose to </a:t>
            </a:r>
            <a:r>
              <a:rPr lang="en-US" b="1" dirty="0"/>
              <a:t>Select a Different File</a:t>
            </a:r>
            <a:r>
              <a:rPr lang="en-US" dirty="0"/>
              <a:t> if you accidentally uploaded the wrong one.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1021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79"/>
            <a:ext cx="12192000" cy="98432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103917" y="1951181"/>
            <a:ext cx="5647542" cy="28714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69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4583"/>
            <a:ext cx="10515600" cy="748199"/>
          </a:xfrm>
        </p:spPr>
        <p:txBody>
          <a:bodyPr>
            <a:normAutofit/>
          </a:bodyPr>
          <a:lstStyle/>
          <a:p>
            <a:r>
              <a:rPr lang="en-US" b="1" dirty="0" smtClean="0"/>
              <a:t>Content Attachments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1181"/>
            <a:ext cx="5265717" cy="3610099"/>
          </a:xfrm>
        </p:spPr>
        <p:txBody>
          <a:bodyPr>
            <a:noAutofit/>
          </a:bodyPr>
          <a:lstStyle/>
          <a:p>
            <a:r>
              <a:rPr lang="en-US" sz="2600" dirty="0"/>
              <a:t>Next, we will look at the options beneath the </a:t>
            </a:r>
            <a:r>
              <a:rPr lang="en-US" sz="2600" b="1" dirty="0"/>
              <a:t>File Options</a:t>
            </a:r>
            <a:r>
              <a:rPr lang="en-US" sz="2600" dirty="0"/>
              <a:t> and </a:t>
            </a:r>
            <a:r>
              <a:rPr lang="en-US" sz="2600" b="1" dirty="0"/>
              <a:t>Standard Options</a:t>
            </a:r>
            <a:r>
              <a:rPr lang="en-US" sz="2600" dirty="0"/>
              <a:t> </a:t>
            </a:r>
            <a:r>
              <a:rPr lang="en-US" sz="2600" dirty="0" smtClean="0"/>
              <a:t>sections.</a:t>
            </a:r>
          </a:p>
          <a:p>
            <a:r>
              <a:rPr lang="en-US" sz="2600" dirty="0" smtClean="0"/>
              <a:t>Under </a:t>
            </a:r>
            <a:r>
              <a:rPr lang="en-US" sz="2600" b="1" dirty="0"/>
              <a:t>File Options</a:t>
            </a:r>
            <a:r>
              <a:rPr lang="en-US" sz="2600" dirty="0"/>
              <a:t>, you can select the option to have the file </a:t>
            </a:r>
            <a:r>
              <a:rPr lang="en-US" sz="2600" b="1" dirty="0"/>
              <a:t>open in a new window</a:t>
            </a:r>
            <a:r>
              <a:rPr lang="en-US" sz="2600" dirty="0"/>
              <a:t> (</a:t>
            </a:r>
            <a:r>
              <a:rPr lang="en-US" sz="2600" b="1" u="sng" dirty="0"/>
              <a:t>which is recommended</a:t>
            </a:r>
            <a:r>
              <a:rPr lang="en-US" sz="2600" dirty="0" smtClean="0"/>
              <a:t>)</a:t>
            </a:r>
          </a:p>
          <a:p>
            <a:r>
              <a:rPr lang="en-US" sz="2600" dirty="0"/>
              <a:t>Y</a:t>
            </a:r>
            <a:r>
              <a:rPr lang="en-US" sz="2600" dirty="0" smtClean="0"/>
              <a:t>ou </a:t>
            </a:r>
            <a:r>
              <a:rPr lang="en-US" sz="2600" dirty="0"/>
              <a:t>can control </a:t>
            </a:r>
            <a:r>
              <a:rPr lang="en-US" sz="2600" b="1" dirty="0"/>
              <a:t>access to the file</a:t>
            </a:r>
            <a:r>
              <a:rPr lang="en-US" sz="2600" dirty="0"/>
              <a:t> as well as setting </a:t>
            </a:r>
            <a:r>
              <a:rPr lang="en-US" sz="2600" b="1" dirty="0"/>
              <a:t>when the item is </a:t>
            </a:r>
            <a:r>
              <a:rPr lang="en-US" sz="2600" b="1" dirty="0" smtClean="0"/>
              <a:t>available.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1021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79"/>
            <a:ext cx="12192000" cy="98432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304401" y="1710709"/>
            <a:ext cx="5623439" cy="347423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9340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4583"/>
            <a:ext cx="10515600" cy="748199"/>
          </a:xfrm>
        </p:spPr>
        <p:txBody>
          <a:bodyPr>
            <a:normAutofit/>
          </a:bodyPr>
          <a:lstStyle/>
          <a:p>
            <a:r>
              <a:rPr lang="en-US" b="1" dirty="0" smtClean="0"/>
              <a:t>Content Attachments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1181"/>
            <a:ext cx="5985510" cy="3610099"/>
          </a:xfrm>
        </p:spPr>
        <p:txBody>
          <a:bodyPr>
            <a:noAutofit/>
          </a:bodyPr>
          <a:lstStyle/>
          <a:p>
            <a:r>
              <a:rPr lang="en-US" sz="2600" dirty="0"/>
              <a:t>After clicking </a:t>
            </a:r>
            <a:r>
              <a:rPr lang="en-US" sz="2600" b="1" dirty="0"/>
              <a:t>Submit</a:t>
            </a:r>
            <a:r>
              <a:rPr lang="en-US" sz="2600" dirty="0"/>
              <a:t>, you will be taken back to the original page (in my case, the Module 1 page). </a:t>
            </a:r>
            <a:endParaRPr lang="en-US" sz="2600" dirty="0" smtClean="0"/>
          </a:p>
          <a:p>
            <a:r>
              <a:rPr lang="en-US" sz="2600" dirty="0" smtClean="0"/>
              <a:t>You </a:t>
            </a:r>
            <a:r>
              <a:rPr lang="en-US" sz="2600" dirty="0"/>
              <a:t>should see your file as the </a:t>
            </a:r>
            <a:r>
              <a:rPr lang="en-US" sz="2600" b="1" dirty="0"/>
              <a:t>last option</a:t>
            </a:r>
            <a:r>
              <a:rPr lang="en-US" sz="2600" dirty="0"/>
              <a:t> on the </a:t>
            </a:r>
            <a:r>
              <a:rPr lang="en-US" sz="2600" dirty="0" smtClean="0"/>
              <a:t>page.</a:t>
            </a:r>
          </a:p>
          <a:p>
            <a:r>
              <a:rPr lang="en-US" sz="2600" dirty="0"/>
              <a:t>You may </a:t>
            </a:r>
            <a:r>
              <a:rPr lang="en-US" sz="2600" b="1" dirty="0"/>
              <a:t>re-order contents</a:t>
            </a:r>
            <a:r>
              <a:rPr lang="en-US" sz="2600" dirty="0"/>
              <a:t> by clicking and </a:t>
            </a:r>
            <a:r>
              <a:rPr lang="en-US" sz="2600" b="1" dirty="0"/>
              <a:t>dragging individual items</a:t>
            </a:r>
            <a:r>
              <a:rPr lang="en-US" sz="2600" dirty="0"/>
              <a:t> or using the </a:t>
            </a:r>
            <a:r>
              <a:rPr lang="en-US" sz="2600" b="1" dirty="0"/>
              <a:t>up/down button</a:t>
            </a:r>
            <a:r>
              <a:rPr lang="en-US" sz="2600" dirty="0"/>
              <a:t> to re-arrange items </a:t>
            </a:r>
            <a:r>
              <a:rPr lang="en-US" sz="2600" b="1" dirty="0"/>
              <a:t>en masse.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1021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79"/>
            <a:ext cx="12192000" cy="98432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7059612" y="2624240"/>
            <a:ext cx="3995027" cy="125899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844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4583"/>
            <a:ext cx="10515600" cy="748199"/>
          </a:xfrm>
        </p:spPr>
        <p:txBody>
          <a:bodyPr>
            <a:normAutofit/>
          </a:bodyPr>
          <a:lstStyle/>
          <a:p>
            <a:r>
              <a:rPr lang="en-US" b="1" dirty="0" smtClean="0"/>
              <a:t>Rearranging Course Items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1181"/>
            <a:ext cx="5265717" cy="36100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There are </a:t>
            </a:r>
            <a:r>
              <a:rPr lang="en-US" sz="2400" b="1" dirty="0"/>
              <a:t>two ways to re-arrange course items </a:t>
            </a:r>
            <a:r>
              <a:rPr lang="en-US" sz="2400" dirty="0"/>
              <a:t>within a Blackboard course page.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first way is to </a:t>
            </a:r>
            <a:r>
              <a:rPr lang="en-US" sz="2400" b="1" dirty="0"/>
              <a:t>click and drag individual items </a:t>
            </a:r>
            <a:r>
              <a:rPr lang="en-US" sz="2400" dirty="0"/>
              <a:t>up and down the page to create the order you </a:t>
            </a:r>
            <a:r>
              <a:rPr lang="en-US" sz="2400" dirty="0" smtClean="0"/>
              <a:t>want.</a:t>
            </a:r>
          </a:p>
          <a:p>
            <a:r>
              <a:rPr lang="en-US" sz="2400" dirty="0"/>
              <a:t>The second way to re-order content </a:t>
            </a:r>
            <a:r>
              <a:rPr lang="en-US" sz="2400" dirty="0" smtClean="0"/>
              <a:t>is </a:t>
            </a:r>
            <a:r>
              <a:rPr lang="en-US" sz="2400" dirty="0"/>
              <a:t>to click the </a:t>
            </a:r>
            <a:r>
              <a:rPr lang="en-US" sz="2400" b="1" dirty="0"/>
              <a:t>up/down button</a:t>
            </a:r>
            <a:r>
              <a:rPr lang="en-US" sz="2400" dirty="0"/>
              <a:t> in the upper, right-hand corner of the course </a:t>
            </a:r>
            <a:r>
              <a:rPr lang="en-US" sz="2400" dirty="0" smtClean="0"/>
              <a:t>page.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1021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79"/>
            <a:ext cx="12192000" cy="98432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8368281" y="1456982"/>
            <a:ext cx="1401763" cy="139876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6331137" y="3027170"/>
            <a:ext cx="5476053" cy="253411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773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4583"/>
            <a:ext cx="10515600" cy="748199"/>
          </a:xfrm>
        </p:spPr>
        <p:txBody>
          <a:bodyPr>
            <a:normAutofit/>
          </a:bodyPr>
          <a:lstStyle/>
          <a:p>
            <a:r>
              <a:rPr lang="en-US" b="1" dirty="0" smtClean="0"/>
              <a:t>Rearranging Course Items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1181"/>
            <a:ext cx="5265717" cy="3610099"/>
          </a:xfrm>
        </p:spPr>
        <p:txBody>
          <a:bodyPr>
            <a:noAutofit/>
          </a:bodyPr>
          <a:lstStyle/>
          <a:p>
            <a:r>
              <a:rPr lang="en-US" sz="2400" dirty="0"/>
              <a:t>A small window should pop up, showing all of the content items on that page. </a:t>
            </a:r>
            <a:endParaRPr lang="en-US" sz="2400" dirty="0" smtClean="0"/>
          </a:p>
          <a:p>
            <a:r>
              <a:rPr lang="en-US" sz="2400" dirty="0" smtClean="0"/>
              <a:t>Click </a:t>
            </a:r>
            <a:r>
              <a:rPr lang="en-US" sz="2400" dirty="0"/>
              <a:t>the item you </a:t>
            </a:r>
            <a:r>
              <a:rPr lang="en-US" sz="2400" b="1" dirty="0"/>
              <a:t>want to move</a:t>
            </a:r>
            <a:r>
              <a:rPr lang="en-US" sz="2400" dirty="0"/>
              <a:t>, and press the </a:t>
            </a:r>
            <a:r>
              <a:rPr lang="en-US" sz="2400" b="1" dirty="0"/>
              <a:t>up/down buttons</a:t>
            </a:r>
            <a:r>
              <a:rPr lang="en-US" sz="2400" dirty="0"/>
              <a:t> to re-order the item. </a:t>
            </a:r>
            <a:endParaRPr lang="en-US" sz="2400" dirty="0" smtClean="0"/>
          </a:p>
          <a:p>
            <a:r>
              <a:rPr lang="en-US" sz="2400" dirty="0" smtClean="0"/>
              <a:t>Click </a:t>
            </a:r>
            <a:r>
              <a:rPr lang="en-US" sz="2400" b="1" dirty="0"/>
              <a:t>Submit </a:t>
            </a:r>
            <a:r>
              <a:rPr lang="en-US" sz="2400" dirty="0"/>
              <a:t>to save your changes.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1021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79"/>
            <a:ext cx="12192000" cy="98432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1916314"/>
            <a:ext cx="5756910" cy="26899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796790" y="4711656"/>
            <a:ext cx="73952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Click the up/down button (1) and then select the item you want to move (2). Click the up/down buttons (3) to move the item to your desired location on the page. Click Submit (4) to save your changes.</a:t>
            </a:r>
            <a:endParaRPr lang="en-US" sz="20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9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4583"/>
            <a:ext cx="10515600" cy="748199"/>
          </a:xfrm>
        </p:spPr>
        <p:txBody>
          <a:bodyPr>
            <a:normAutofit/>
          </a:bodyPr>
          <a:lstStyle/>
          <a:p>
            <a:r>
              <a:rPr lang="en-US" b="1" dirty="0" smtClean="0"/>
              <a:t>Text Editor Attachments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1181"/>
            <a:ext cx="5451792" cy="3610099"/>
          </a:xfrm>
        </p:spPr>
        <p:txBody>
          <a:bodyPr>
            <a:noAutofit/>
          </a:bodyPr>
          <a:lstStyle/>
          <a:p>
            <a:r>
              <a:rPr lang="en-US" sz="2400" dirty="0"/>
              <a:t>The next way to add attachments to your course involves the </a:t>
            </a:r>
            <a:r>
              <a:rPr lang="en-US" sz="2400" b="1" dirty="0"/>
              <a:t>text editor </a:t>
            </a:r>
            <a:r>
              <a:rPr lang="en-US" sz="2400" dirty="0"/>
              <a:t>screen. </a:t>
            </a:r>
            <a:endParaRPr lang="en-US" sz="2400" dirty="0" smtClean="0"/>
          </a:p>
          <a:p>
            <a:r>
              <a:rPr lang="en-US" sz="2400" dirty="0"/>
              <a:t>This will allow you to </a:t>
            </a:r>
            <a:r>
              <a:rPr lang="en-US" sz="2400" b="1" dirty="0"/>
              <a:t>add a text description</a:t>
            </a:r>
            <a:r>
              <a:rPr lang="en-US" sz="2400" dirty="0"/>
              <a:t> or more information to an attached </a:t>
            </a:r>
            <a:r>
              <a:rPr lang="en-US" sz="2400" dirty="0" smtClean="0"/>
              <a:t>file.</a:t>
            </a:r>
          </a:p>
          <a:p>
            <a:r>
              <a:rPr lang="en-US" sz="2400" dirty="0"/>
              <a:t>To begin, </a:t>
            </a:r>
            <a:r>
              <a:rPr lang="en-US" sz="2400" b="1" dirty="0" smtClean="0"/>
              <a:t>find the location </a:t>
            </a:r>
            <a:r>
              <a:rPr lang="en-US" sz="2400" dirty="0" smtClean="0"/>
              <a:t>where </a:t>
            </a:r>
            <a:r>
              <a:rPr lang="en-US" sz="2400" dirty="0"/>
              <a:t>you would like to </a:t>
            </a:r>
            <a:r>
              <a:rPr lang="en-US" sz="2400" b="1" dirty="0"/>
              <a:t>upload </a:t>
            </a:r>
            <a:r>
              <a:rPr lang="en-US" sz="2400" b="1" dirty="0" smtClean="0"/>
              <a:t>your </a:t>
            </a:r>
            <a:r>
              <a:rPr lang="en-US" sz="2400" b="1" dirty="0"/>
              <a:t>file</a:t>
            </a:r>
            <a:r>
              <a:rPr lang="en-US" sz="2400" dirty="0"/>
              <a:t>. In this case, I’ll use the Module 1 page </a:t>
            </a:r>
            <a:r>
              <a:rPr lang="en-US" sz="2400" dirty="0" smtClean="0"/>
              <a:t>again.</a:t>
            </a:r>
          </a:p>
          <a:p>
            <a:r>
              <a:rPr lang="en-US" sz="2400" dirty="0"/>
              <a:t>Click </a:t>
            </a:r>
            <a:r>
              <a:rPr lang="en-US" sz="2400" b="1" dirty="0"/>
              <a:t>Build Content</a:t>
            </a:r>
            <a:r>
              <a:rPr lang="en-US" sz="2400" dirty="0"/>
              <a:t> and then click </a:t>
            </a:r>
            <a:r>
              <a:rPr lang="en-US" sz="2400" b="1" dirty="0"/>
              <a:t>Item</a:t>
            </a:r>
            <a:r>
              <a:rPr lang="en-US" sz="2400" dirty="0"/>
              <a:t>.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1021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79"/>
            <a:ext cx="12192000" cy="98432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551612" y="1531810"/>
            <a:ext cx="3513138" cy="383203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326370" y="2430750"/>
            <a:ext cx="1840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Click Build Content (1) and then Click Item (2)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978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4583"/>
            <a:ext cx="10515600" cy="748199"/>
          </a:xfrm>
        </p:spPr>
        <p:txBody>
          <a:bodyPr>
            <a:normAutofit/>
          </a:bodyPr>
          <a:lstStyle/>
          <a:p>
            <a:r>
              <a:rPr lang="en-US" b="1" dirty="0" smtClean="0"/>
              <a:t>Text Editor Attachments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1181"/>
            <a:ext cx="5649912" cy="3610099"/>
          </a:xfrm>
        </p:spPr>
        <p:txBody>
          <a:bodyPr>
            <a:noAutofit/>
          </a:bodyPr>
          <a:lstStyle/>
          <a:p>
            <a:r>
              <a:rPr lang="en-US" sz="2600" dirty="0"/>
              <a:t>Once you click Item, a new page called </a:t>
            </a:r>
            <a:r>
              <a:rPr lang="en-US" sz="2600" b="1" dirty="0"/>
              <a:t>Create Item</a:t>
            </a:r>
            <a:r>
              <a:rPr lang="en-US" sz="2600" dirty="0"/>
              <a:t> should load. </a:t>
            </a:r>
            <a:endParaRPr lang="en-US" sz="2600" dirty="0" smtClean="0"/>
          </a:p>
          <a:p>
            <a:r>
              <a:rPr lang="en-US" sz="2600" dirty="0"/>
              <a:t>There are three sections you must customize: </a:t>
            </a:r>
            <a:r>
              <a:rPr lang="en-US" sz="2600" b="1" dirty="0"/>
              <a:t>Content Information</a:t>
            </a:r>
            <a:r>
              <a:rPr lang="en-US" sz="2600" dirty="0"/>
              <a:t>, </a:t>
            </a:r>
            <a:r>
              <a:rPr lang="en-US" sz="2600" b="1" dirty="0"/>
              <a:t>Attachments</a:t>
            </a:r>
            <a:r>
              <a:rPr lang="en-US" sz="2600" dirty="0"/>
              <a:t>, and </a:t>
            </a:r>
            <a:r>
              <a:rPr lang="en-US" sz="2600" b="1" dirty="0"/>
              <a:t>Standard Options</a:t>
            </a:r>
            <a:r>
              <a:rPr lang="en-US" sz="2600" dirty="0"/>
              <a:t>. </a:t>
            </a:r>
            <a:endParaRPr lang="en-US" sz="2600" dirty="0" smtClean="0"/>
          </a:p>
          <a:p>
            <a:r>
              <a:rPr lang="en-US" sz="2600" dirty="0"/>
              <a:t>Enter a </a:t>
            </a:r>
            <a:r>
              <a:rPr lang="en-US" sz="2600" b="1" dirty="0"/>
              <a:t>custom title</a:t>
            </a:r>
            <a:r>
              <a:rPr lang="en-US" sz="2600" dirty="0"/>
              <a:t> and </a:t>
            </a:r>
            <a:r>
              <a:rPr lang="en-US" sz="2600" b="1" dirty="0"/>
              <a:t>description</a:t>
            </a:r>
            <a:r>
              <a:rPr lang="en-US" sz="2600" dirty="0"/>
              <a:t> of the file you are going to </a:t>
            </a:r>
            <a:r>
              <a:rPr lang="en-US" sz="2600" dirty="0" smtClean="0"/>
              <a:t>upload.</a:t>
            </a:r>
          </a:p>
          <a:p>
            <a:r>
              <a:rPr lang="en-US" sz="2600" dirty="0"/>
              <a:t>You can also </a:t>
            </a:r>
            <a:r>
              <a:rPr lang="en-US" sz="2600" b="1" dirty="0"/>
              <a:t>upload multiple files</a:t>
            </a:r>
            <a:r>
              <a:rPr lang="en-US" sz="2600" dirty="0"/>
              <a:t>.</a:t>
            </a:r>
            <a:endParaRPr lang="en-US" sz="2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1021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79"/>
            <a:ext cx="12192000" cy="984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34122" y="2430750"/>
            <a:ext cx="19308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Create a custom title (1) and description of the item (2)</a:t>
            </a:r>
            <a:endParaRPr lang="en-US" sz="2400" dirty="0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6805135" y="1275080"/>
            <a:ext cx="3138965" cy="439429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72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4583"/>
            <a:ext cx="10515600" cy="748199"/>
          </a:xfrm>
        </p:spPr>
        <p:txBody>
          <a:bodyPr>
            <a:normAutofit/>
          </a:bodyPr>
          <a:lstStyle/>
          <a:p>
            <a:r>
              <a:rPr lang="en-US" b="1" dirty="0" smtClean="0"/>
              <a:t>Text Editor Attachments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1181"/>
            <a:ext cx="10728960" cy="3610099"/>
          </a:xfrm>
        </p:spPr>
        <p:txBody>
          <a:bodyPr>
            <a:noAutofit/>
          </a:bodyPr>
          <a:lstStyle/>
          <a:p>
            <a:r>
              <a:rPr lang="en-US" sz="2400" dirty="0"/>
              <a:t>The next step is to take a look at the </a:t>
            </a:r>
            <a:r>
              <a:rPr lang="en-US" sz="2400" b="1" dirty="0"/>
              <a:t>Attachments</a:t>
            </a:r>
            <a:r>
              <a:rPr lang="en-US" sz="2400" dirty="0"/>
              <a:t> section and upload a file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It is the same process we used when we uploaded a file as a </a:t>
            </a:r>
            <a:r>
              <a:rPr lang="en-US" sz="2400" b="1" dirty="0"/>
              <a:t>Content Attachment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As before, I will click the </a:t>
            </a:r>
            <a:r>
              <a:rPr lang="en-US" sz="2400" b="1" dirty="0"/>
              <a:t>Browse My Computer</a:t>
            </a:r>
            <a:r>
              <a:rPr lang="en-US" sz="2400" dirty="0"/>
              <a:t> button to upload a local file on my </a:t>
            </a:r>
            <a:r>
              <a:rPr lang="en-US" sz="2400" dirty="0" smtClean="0"/>
              <a:t>computer.</a:t>
            </a:r>
            <a:endParaRPr lang="en-US" sz="2400" dirty="0"/>
          </a:p>
          <a:p>
            <a:endParaRPr lang="en-US" sz="2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1021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79"/>
            <a:ext cx="12192000" cy="98432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2999035" y="3945410"/>
            <a:ext cx="6193929" cy="16158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193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4583"/>
            <a:ext cx="10515600" cy="748199"/>
          </a:xfrm>
        </p:spPr>
        <p:txBody>
          <a:bodyPr>
            <a:normAutofit/>
          </a:bodyPr>
          <a:lstStyle/>
          <a:p>
            <a:r>
              <a:rPr lang="en-US" b="1" dirty="0" smtClean="0"/>
              <a:t>Text Editor Attachments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1181"/>
            <a:ext cx="5253990" cy="3610099"/>
          </a:xfrm>
        </p:spPr>
        <p:txBody>
          <a:bodyPr>
            <a:noAutofit/>
          </a:bodyPr>
          <a:lstStyle/>
          <a:p>
            <a:r>
              <a:rPr lang="en-US" dirty="0"/>
              <a:t>After clicking </a:t>
            </a:r>
            <a:r>
              <a:rPr lang="en-US" b="1" dirty="0"/>
              <a:t>Open</a:t>
            </a:r>
            <a:r>
              <a:rPr lang="en-US" dirty="0"/>
              <a:t>, you should see the </a:t>
            </a:r>
            <a:r>
              <a:rPr lang="en-US" sz="3200" dirty="0"/>
              <a:t>file and its title on the </a:t>
            </a:r>
            <a:r>
              <a:rPr lang="en-US" sz="3200" b="1" dirty="0"/>
              <a:t>Create Item</a:t>
            </a:r>
            <a:r>
              <a:rPr lang="en-US" sz="3200" dirty="0"/>
              <a:t> </a:t>
            </a:r>
            <a:r>
              <a:rPr lang="en-US" sz="3200" dirty="0" smtClean="0"/>
              <a:t>page.</a:t>
            </a:r>
          </a:p>
          <a:p>
            <a:r>
              <a:rPr lang="en-US" sz="3200" dirty="0"/>
              <a:t>If you uploaded the incorrect file, you can click </a:t>
            </a:r>
            <a:r>
              <a:rPr lang="en-US" sz="3200" b="1" dirty="0"/>
              <a:t>Do not attach</a:t>
            </a:r>
            <a:r>
              <a:rPr lang="en-US" sz="3200" dirty="0"/>
              <a:t> to remove the file.</a:t>
            </a: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1021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79"/>
            <a:ext cx="12192000" cy="98432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318885" y="2388254"/>
            <a:ext cx="5409404" cy="21191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318885" y="4674870"/>
            <a:ext cx="5409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Verify you have the right file attached, and customize the link’s title if desired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419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151" y="2188999"/>
            <a:ext cx="5988523" cy="1718334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Megan Jones</a:t>
            </a:r>
            <a:br>
              <a:rPr lang="en-US" sz="4400" dirty="0" smtClean="0"/>
            </a:br>
            <a:r>
              <a:rPr lang="en-US" sz="3600" i="1" dirty="0" smtClean="0"/>
              <a:t>Instructional Designer</a:t>
            </a:r>
            <a:endParaRPr lang="en-US" sz="4400" i="1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r="2525"/>
          <a:stretch>
            <a:fillRect/>
          </a:stretch>
        </p:blipFill>
        <p:spPr>
          <a:xfrm>
            <a:off x="7157723" y="1360905"/>
            <a:ext cx="3170420" cy="417384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1021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79"/>
            <a:ext cx="12192000" cy="98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4583"/>
            <a:ext cx="10515600" cy="748199"/>
          </a:xfrm>
        </p:spPr>
        <p:txBody>
          <a:bodyPr>
            <a:normAutofit/>
          </a:bodyPr>
          <a:lstStyle/>
          <a:p>
            <a:r>
              <a:rPr lang="en-US" b="1" dirty="0" smtClean="0"/>
              <a:t>Text Editor Attachments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1181"/>
            <a:ext cx="5253990" cy="3610099"/>
          </a:xfrm>
        </p:spPr>
        <p:txBody>
          <a:bodyPr>
            <a:noAutofit/>
          </a:bodyPr>
          <a:lstStyle/>
          <a:p>
            <a:r>
              <a:rPr lang="en-US" sz="2600" dirty="0"/>
              <a:t>Next, set up the options in the </a:t>
            </a:r>
            <a:r>
              <a:rPr lang="en-US" sz="2600" b="1" dirty="0"/>
              <a:t>Standard Options</a:t>
            </a:r>
            <a:r>
              <a:rPr lang="en-US" sz="2600" dirty="0"/>
              <a:t> area, which is exactly the same format as </a:t>
            </a:r>
            <a:r>
              <a:rPr lang="en-US" sz="2600" dirty="0" smtClean="0"/>
              <a:t>before.</a:t>
            </a:r>
          </a:p>
          <a:p>
            <a:r>
              <a:rPr lang="en-US" sz="2600" dirty="0"/>
              <a:t>You can permit users to </a:t>
            </a:r>
            <a:r>
              <a:rPr lang="en-US" sz="2600" b="1" dirty="0"/>
              <a:t>view the item</a:t>
            </a:r>
            <a:r>
              <a:rPr lang="en-US" sz="2600" dirty="0"/>
              <a:t>, </a:t>
            </a:r>
            <a:r>
              <a:rPr lang="en-US" sz="2600" b="1" dirty="0"/>
              <a:t>track </a:t>
            </a:r>
            <a:r>
              <a:rPr lang="en-US" sz="2600" dirty="0"/>
              <a:t>the number of views, or </a:t>
            </a:r>
            <a:r>
              <a:rPr lang="en-US" sz="2600" b="1" dirty="0"/>
              <a:t>set availability dates</a:t>
            </a:r>
            <a:r>
              <a:rPr lang="en-US" sz="2600" dirty="0"/>
              <a:t> for the item. </a:t>
            </a:r>
            <a:endParaRPr lang="en-US" sz="2600" dirty="0" smtClean="0"/>
          </a:p>
          <a:p>
            <a:r>
              <a:rPr lang="en-US" sz="2600" dirty="0" smtClean="0"/>
              <a:t>Click </a:t>
            </a:r>
            <a:r>
              <a:rPr lang="en-US" sz="2600" b="1" dirty="0"/>
              <a:t>Submit</a:t>
            </a:r>
            <a:r>
              <a:rPr lang="en-US" sz="2600" dirty="0"/>
              <a:t> after you are </a:t>
            </a:r>
            <a:r>
              <a:rPr lang="en-US" sz="2600" dirty="0" smtClean="0"/>
              <a:t>finished.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1021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79"/>
            <a:ext cx="12192000" cy="984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8885" y="4674870"/>
            <a:ext cx="5409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Standard Options</a:t>
            </a:r>
            <a:endParaRPr lang="en-US" sz="2400" dirty="0"/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336195" y="2260594"/>
            <a:ext cx="5392094" cy="20726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87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4583"/>
            <a:ext cx="10515600" cy="748199"/>
          </a:xfrm>
        </p:spPr>
        <p:txBody>
          <a:bodyPr>
            <a:normAutofit/>
          </a:bodyPr>
          <a:lstStyle/>
          <a:p>
            <a:r>
              <a:rPr lang="en-US" b="1" dirty="0" smtClean="0"/>
              <a:t>Text Editor Attachments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1181"/>
            <a:ext cx="5253990" cy="3610099"/>
          </a:xfrm>
        </p:spPr>
        <p:txBody>
          <a:bodyPr>
            <a:noAutofit/>
          </a:bodyPr>
          <a:lstStyle/>
          <a:p>
            <a:r>
              <a:rPr lang="en-US" dirty="0"/>
              <a:t>After clicking </a:t>
            </a:r>
            <a:r>
              <a:rPr lang="en-US" b="1" dirty="0"/>
              <a:t>Submit</a:t>
            </a:r>
            <a:r>
              <a:rPr lang="en-US" dirty="0"/>
              <a:t>, you should see the item at the bottom of the course </a:t>
            </a:r>
            <a:r>
              <a:rPr lang="en-US" dirty="0" smtClean="0"/>
              <a:t>page.</a:t>
            </a:r>
          </a:p>
          <a:p>
            <a:r>
              <a:rPr lang="en-US" dirty="0"/>
              <a:t>You may re-order the items as you wish by </a:t>
            </a:r>
            <a:r>
              <a:rPr lang="en-US" b="1" dirty="0"/>
              <a:t>clicking and dragging</a:t>
            </a:r>
            <a:r>
              <a:rPr lang="en-US" dirty="0"/>
              <a:t> or re-ordering them using the </a:t>
            </a:r>
            <a:r>
              <a:rPr lang="en-US" b="1" dirty="0"/>
              <a:t>up/down button</a:t>
            </a:r>
            <a:r>
              <a:rPr lang="en-US" b="1" dirty="0" smtClean="0"/>
              <a:t>.</a:t>
            </a:r>
          </a:p>
          <a:p>
            <a:endParaRPr lang="en-US" sz="2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1021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79"/>
            <a:ext cx="12192000" cy="984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8885" y="4674870"/>
            <a:ext cx="5409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Content item with attachment and text</a:t>
            </a:r>
            <a:endParaRPr lang="en-US" sz="2400" dirty="0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6070288" y="2015388"/>
            <a:ext cx="5658001" cy="240557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620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4583"/>
            <a:ext cx="10515600" cy="748199"/>
          </a:xfrm>
        </p:spPr>
        <p:txBody>
          <a:bodyPr>
            <a:normAutofit/>
          </a:bodyPr>
          <a:lstStyle/>
          <a:p>
            <a:r>
              <a:rPr lang="en-US" b="1" dirty="0" smtClean="0"/>
              <a:t>Inserting a Hyperlink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1181"/>
            <a:ext cx="10515600" cy="3610099"/>
          </a:xfrm>
        </p:spPr>
        <p:txBody>
          <a:bodyPr>
            <a:noAutofit/>
          </a:bodyPr>
          <a:lstStyle/>
          <a:p>
            <a:r>
              <a:rPr lang="en-US" sz="3200" dirty="0"/>
              <a:t>The third method of inserting files to your course is called </a:t>
            </a:r>
            <a:r>
              <a:rPr lang="en-US" sz="3200" b="1" dirty="0"/>
              <a:t>hyperlinking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You can create hyperlinks to files in the </a:t>
            </a:r>
            <a:r>
              <a:rPr lang="en-US" sz="3200" b="1" dirty="0" smtClean="0"/>
              <a:t>Content Collection</a:t>
            </a:r>
            <a:r>
              <a:rPr lang="en-US" sz="3200" dirty="0" smtClean="0"/>
              <a:t>, files from </a:t>
            </a:r>
            <a:r>
              <a:rPr lang="en-US" sz="3200" b="1" dirty="0" smtClean="0"/>
              <a:t>your computer</a:t>
            </a:r>
            <a:r>
              <a:rPr lang="en-US" sz="3200" dirty="0" smtClean="0"/>
              <a:t>, or files hosted on a </a:t>
            </a:r>
            <a:r>
              <a:rPr lang="en-US" sz="3200" b="1" dirty="0" smtClean="0"/>
              <a:t>Web server</a:t>
            </a:r>
            <a:r>
              <a:rPr lang="en-US" sz="3200" dirty="0" smtClean="0"/>
              <a:t>.</a:t>
            </a:r>
          </a:p>
          <a:p>
            <a:r>
              <a:rPr lang="en-US" sz="3200" dirty="0"/>
              <a:t>Remember, you can </a:t>
            </a:r>
            <a:r>
              <a:rPr lang="en-US" sz="3200" b="1" dirty="0"/>
              <a:t>add a hyperlink within any text editor</a:t>
            </a:r>
            <a:r>
              <a:rPr lang="en-US" sz="3200" dirty="0"/>
              <a:t> in Blackboard.</a:t>
            </a: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1021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79"/>
            <a:ext cx="12192000" cy="98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1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4583"/>
            <a:ext cx="10515600" cy="748199"/>
          </a:xfrm>
        </p:spPr>
        <p:txBody>
          <a:bodyPr>
            <a:normAutofit/>
          </a:bodyPr>
          <a:lstStyle/>
          <a:p>
            <a:r>
              <a:rPr lang="en-US" b="1" dirty="0" smtClean="0"/>
              <a:t>Inserting a Hyperlink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1181"/>
            <a:ext cx="10515600" cy="3610099"/>
          </a:xfrm>
        </p:spPr>
        <p:txBody>
          <a:bodyPr>
            <a:noAutofit/>
          </a:bodyPr>
          <a:lstStyle/>
          <a:p>
            <a:r>
              <a:rPr lang="en-US" sz="3200" dirty="0"/>
              <a:t>Let’s create a simple hyperlink that navigates the student to the Google search engine. </a:t>
            </a:r>
            <a:endParaRPr lang="en-US" sz="3200" dirty="0" smtClean="0"/>
          </a:p>
          <a:p>
            <a:r>
              <a:rPr lang="en-US" sz="3200" dirty="0"/>
              <a:t>Y</a:t>
            </a:r>
            <a:r>
              <a:rPr lang="en-US" sz="3200" dirty="0" smtClean="0"/>
              <a:t>ou’ll </a:t>
            </a:r>
            <a:r>
              <a:rPr lang="en-US" sz="3200" dirty="0"/>
              <a:t>need to go through the same steps to obtain the </a:t>
            </a:r>
            <a:r>
              <a:rPr lang="en-US" sz="3200" b="1" dirty="0"/>
              <a:t>Uniform Resource Locator</a:t>
            </a:r>
            <a:r>
              <a:rPr lang="en-US" sz="3200" dirty="0"/>
              <a:t> (URL</a:t>
            </a:r>
            <a:r>
              <a:rPr lang="en-US" sz="3200" dirty="0" smtClean="0"/>
              <a:t>).</a:t>
            </a:r>
          </a:p>
          <a:p>
            <a:r>
              <a:rPr lang="en-US" sz="3200" dirty="0"/>
              <a:t>The first step is to </a:t>
            </a:r>
            <a:r>
              <a:rPr lang="en-US" sz="3200" b="1" dirty="0"/>
              <a:t>open a Web browser</a:t>
            </a:r>
            <a:r>
              <a:rPr lang="en-US" sz="3200" dirty="0"/>
              <a:t> and </a:t>
            </a:r>
            <a:r>
              <a:rPr lang="en-US" sz="3200" b="1" dirty="0"/>
              <a:t>navigate to the Web page or document</a:t>
            </a:r>
            <a:r>
              <a:rPr lang="en-US" sz="3200" dirty="0"/>
              <a:t> you would like to link.</a:t>
            </a: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1021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79"/>
            <a:ext cx="12192000" cy="98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3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4583"/>
            <a:ext cx="10515600" cy="748199"/>
          </a:xfrm>
        </p:spPr>
        <p:txBody>
          <a:bodyPr>
            <a:normAutofit/>
          </a:bodyPr>
          <a:lstStyle/>
          <a:p>
            <a:r>
              <a:rPr lang="en-US" b="1" dirty="0" smtClean="0"/>
              <a:t>Inserting a Hyperlink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1181"/>
            <a:ext cx="10900410" cy="3610099"/>
          </a:xfrm>
        </p:spPr>
        <p:txBody>
          <a:bodyPr>
            <a:noAutofit/>
          </a:bodyPr>
          <a:lstStyle/>
          <a:p>
            <a:r>
              <a:rPr lang="en-US" dirty="0"/>
              <a:t>Let’s create a </a:t>
            </a:r>
            <a:r>
              <a:rPr lang="en-US" dirty="0" smtClean="0"/>
              <a:t>hyperlink navigating </a:t>
            </a:r>
            <a:r>
              <a:rPr lang="en-US" dirty="0"/>
              <a:t>the </a:t>
            </a:r>
            <a:r>
              <a:rPr lang="en-US" dirty="0" smtClean="0"/>
              <a:t>user </a:t>
            </a:r>
            <a:r>
              <a:rPr lang="en-US" dirty="0"/>
              <a:t>to the Google search engine. </a:t>
            </a:r>
            <a:endParaRPr lang="en-US" dirty="0" smtClean="0"/>
          </a:p>
          <a:p>
            <a:r>
              <a:rPr lang="en-US" dirty="0"/>
              <a:t>Y</a:t>
            </a:r>
            <a:r>
              <a:rPr lang="en-US" dirty="0" smtClean="0"/>
              <a:t>ou’ll </a:t>
            </a:r>
            <a:r>
              <a:rPr lang="en-US" dirty="0"/>
              <a:t>need to go through the same steps to obtain the </a:t>
            </a:r>
            <a:r>
              <a:rPr lang="en-US" b="1" dirty="0"/>
              <a:t>Uniform Resource Locator</a:t>
            </a:r>
            <a:r>
              <a:rPr lang="en-US" dirty="0"/>
              <a:t> (URL</a:t>
            </a:r>
            <a:r>
              <a:rPr lang="en-US" dirty="0" smtClean="0"/>
              <a:t>).</a:t>
            </a:r>
          </a:p>
          <a:p>
            <a:r>
              <a:rPr lang="en-US" dirty="0"/>
              <a:t>The first step is to </a:t>
            </a:r>
            <a:r>
              <a:rPr lang="en-US" b="1" dirty="0"/>
              <a:t>open a Web browser</a:t>
            </a:r>
            <a:r>
              <a:rPr lang="en-US" dirty="0"/>
              <a:t> and </a:t>
            </a:r>
            <a:r>
              <a:rPr lang="en-US" b="1" dirty="0"/>
              <a:t>navigate to the Web page or document</a:t>
            </a:r>
            <a:r>
              <a:rPr lang="en-US" dirty="0"/>
              <a:t> you would like to link.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1021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79"/>
            <a:ext cx="12192000" cy="9843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297" y="4272542"/>
            <a:ext cx="5626215" cy="146066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697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4583"/>
            <a:ext cx="10515600" cy="748199"/>
          </a:xfrm>
        </p:spPr>
        <p:txBody>
          <a:bodyPr>
            <a:normAutofit/>
          </a:bodyPr>
          <a:lstStyle/>
          <a:p>
            <a:r>
              <a:rPr lang="en-US" b="1" dirty="0" smtClean="0"/>
              <a:t>Inserting a Hyperlink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1181"/>
            <a:ext cx="5334000" cy="3610099"/>
          </a:xfrm>
        </p:spPr>
        <p:txBody>
          <a:bodyPr>
            <a:noAutofit/>
          </a:bodyPr>
          <a:lstStyle/>
          <a:p>
            <a:r>
              <a:rPr lang="en-US" dirty="0"/>
              <a:t>The URL is located in the </a:t>
            </a:r>
            <a:r>
              <a:rPr lang="en-US" b="1" dirty="0"/>
              <a:t>address bar</a:t>
            </a:r>
            <a:r>
              <a:rPr lang="en-US" dirty="0"/>
              <a:t> of your Web browser (red box). </a:t>
            </a:r>
            <a:endParaRPr lang="en-US" dirty="0" smtClean="0"/>
          </a:p>
          <a:p>
            <a:r>
              <a:rPr lang="en-US" b="1" dirty="0" smtClean="0"/>
              <a:t>Copy </a:t>
            </a:r>
            <a:r>
              <a:rPr lang="en-US" b="1" dirty="0"/>
              <a:t>the hyperlink </a:t>
            </a:r>
            <a:r>
              <a:rPr lang="en-US" dirty="0"/>
              <a:t>by highlighting it with your mouse, right click, and select Copy. </a:t>
            </a:r>
            <a:endParaRPr lang="en-US" dirty="0" smtClean="0"/>
          </a:p>
          <a:p>
            <a:r>
              <a:rPr lang="en-US" dirty="0" smtClean="0"/>
              <a:t>Alternatively</a:t>
            </a:r>
            <a:r>
              <a:rPr lang="en-US" dirty="0"/>
              <a:t>, you may also use the key combination </a:t>
            </a:r>
            <a:r>
              <a:rPr lang="en-US" b="1" dirty="0"/>
              <a:t>CTRL and C </a:t>
            </a:r>
            <a:r>
              <a:rPr lang="en-US" dirty="0"/>
              <a:t>to copy the text.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1021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79"/>
            <a:ext cx="12192000" cy="9843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404" y="2717496"/>
            <a:ext cx="5626215" cy="146066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22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4583"/>
            <a:ext cx="10515600" cy="748199"/>
          </a:xfrm>
        </p:spPr>
        <p:txBody>
          <a:bodyPr>
            <a:normAutofit/>
          </a:bodyPr>
          <a:lstStyle/>
          <a:p>
            <a:r>
              <a:rPr lang="en-US" b="1" dirty="0" smtClean="0"/>
              <a:t>Inserting a Hyperlink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1181"/>
            <a:ext cx="5173980" cy="3610099"/>
          </a:xfrm>
        </p:spPr>
        <p:txBody>
          <a:bodyPr>
            <a:noAutofit/>
          </a:bodyPr>
          <a:lstStyle/>
          <a:p>
            <a:r>
              <a:rPr lang="en-US" dirty="0"/>
              <a:t>The next step is to create an item in Blackboard, as we did earlier with this tutorial. </a:t>
            </a:r>
            <a:endParaRPr lang="en-US" dirty="0" smtClean="0"/>
          </a:p>
          <a:p>
            <a:r>
              <a:rPr lang="en-US" dirty="0" smtClean="0"/>
              <a:t>Type </a:t>
            </a:r>
            <a:r>
              <a:rPr lang="en-US" dirty="0"/>
              <a:t>in a custom </a:t>
            </a:r>
            <a:r>
              <a:rPr lang="en-US" dirty="0" smtClean="0"/>
              <a:t>title (1) </a:t>
            </a:r>
            <a:r>
              <a:rPr lang="en-US" dirty="0"/>
              <a:t>and </a:t>
            </a:r>
            <a:r>
              <a:rPr lang="en-US" dirty="0" smtClean="0"/>
              <a:t>text (2).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1021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79"/>
            <a:ext cx="12192000" cy="98432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80" y="1334376"/>
            <a:ext cx="4834740" cy="422690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620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4583"/>
            <a:ext cx="10515600" cy="748199"/>
          </a:xfrm>
        </p:spPr>
        <p:txBody>
          <a:bodyPr>
            <a:normAutofit/>
          </a:bodyPr>
          <a:lstStyle/>
          <a:p>
            <a:r>
              <a:rPr lang="en-US" b="1" dirty="0" smtClean="0"/>
              <a:t>Inserting a Hyperlink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1181"/>
            <a:ext cx="10515600" cy="3610099"/>
          </a:xfrm>
        </p:spPr>
        <p:txBody>
          <a:bodyPr>
            <a:noAutofit/>
          </a:bodyPr>
          <a:lstStyle/>
          <a:p>
            <a:r>
              <a:rPr lang="en-US" dirty="0"/>
              <a:t>Highlight the text you want to link with your </a:t>
            </a:r>
            <a:r>
              <a:rPr lang="en-US" dirty="0" smtClean="0"/>
              <a:t>mouse.</a:t>
            </a:r>
          </a:p>
          <a:p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hyperlink button in the Blackboard text </a:t>
            </a:r>
            <a:r>
              <a:rPr lang="en-US" dirty="0" smtClean="0"/>
              <a:t>editor.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1021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79"/>
            <a:ext cx="12192000" cy="98432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430" y="3346020"/>
            <a:ext cx="7597140" cy="182779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907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4583"/>
            <a:ext cx="10515600" cy="748199"/>
          </a:xfrm>
        </p:spPr>
        <p:txBody>
          <a:bodyPr>
            <a:normAutofit/>
          </a:bodyPr>
          <a:lstStyle/>
          <a:p>
            <a:r>
              <a:rPr lang="en-US" b="1" dirty="0" smtClean="0"/>
              <a:t>Inserting a Hyperlink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1181"/>
            <a:ext cx="6122670" cy="3610099"/>
          </a:xfrm>
        </p:spPr>
        <p:txBody>
          <a:bodyPr>
            <a:noAutofit/>
          </a:bodyPr>
          <a:lstStyle/>
          <a:p>
            <a:r>
              <a:rPr lang="en-US" dirty="0"/>
              <a:t>After you click the hyperlink button, a new window will pop up. It will ask for the </a:t>
            </a:r>
            <a:r>
              <a:rPr lang="en-US" b="1" dirty="0"/>
              <a:t>Link Path</a:t>
            </a:r>
            <a:r>
              <a:rPr lang="en-US" dirty="0"/>
              <a:t> and </a:t>
            </a:r>
            <a:r>
              <a:rPr lang="en-US" b="1" dirty="0"/>
              <a:t>Target.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The </a:t>
            </a:r>
            <a:r>
              <a:rPr lang="en-US" b="1" dirty="0"/>
              <a:t>Link Path</a:t>
            </a:r>
            <a:r>
              <a:rPr lang="en-US" dirty="0"/>
              <a:t> box is where you will </a:t>
            </a:r>
            <a:r>
              <a:rPr lang="en-US" b="1" dirty="0"/>
              <a:t>paste the URL you obtained earlier</a:t>
            </a:r>
            <a:r>
              <a:rPr lang="en-US" dirty="0"/>
              <a:t> from your browser’s address </a:t>
            </a:r>
            <a:r>
              <a:rPr lang="en-US" dirty="0" smtClean="0"/>
              <a:t>bar (1).</a:t>
            </a:r>
          </a:p>
          <a:p>
            <a:r>
              <a:rPr lang="en-US" dirty="0"/>
              <a:t>Make sure the </a:t>
            </a:r>
            <a:r>
              <a:rPr lang="en-US" b="1" dirty="0"/>
              <a:t>Target</a:t>
            </a:r>
            <a:r>
              <a:rPr lang="en-US" dirty="0"/>
              <a:t> drop-down menu has </a:t>
            </a:r>
            <a:r>
              <a:rPr lang="en-US" b="1" dirty="0"/>
              <a:t>Open in New Window</a:t>
            </a:r>
            <a:r>
              <a:rPr lang="en-US" dirty="0"/>
              <a:t> </a:t>
            </a:r>
            <a:r>
              <a:rPr lang="en-US" dirty="0" smtClean="0"/>
              <a:t>selected (2).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1021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79"/>
            <a:ext cx="12192000" cy="98432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860" y="2295544"/>
            <a:ext cx="5121115" cy="230456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122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4583"/>
            <a:ext cx="10515600" cy="748199"/>
          </a:xfrm>
        </p:spPr>
        <p:txBody>
          <a:bodyPr>
            <a:normAutofit/>
          </a:bodyPr>
          <a:lstStyle/>
          <a:p>
            <a:r>
              <a:rPr lang="en-US" b="1" dirty="0" smtClean="0"/>
              <a:t>Inserting a Hyperlink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1181"/>
            <a:ext cx="6122670" cy="3610099"/>
          </a:xfrm>
        </p:spPr>
        <p:txBody>
          <a:bodyPr>
            <a:noAutofit/>
          </a:bodyPr>
          <a:lstStyle/>
          <a:p>
            <a:r>
              <a:rPr lang="en-US" dirty="0"/>
              <a:t>Once you click Insert, you should see the text you selected earlier </a:t>
            </a:r>
            <a:r>
              <a:rPr lang="en-US" b="1" dirty="0"/>
              <a:t>highlighted in blue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That </a:t>
            </a:r>
            <a:r>
              <a:rPr lang="en-US" dirty="0"/>
              <a:t>text is now a hyperlink that </a:t>
            </a:r>
            <a:r>
              <a:rPr lang="en-US" b="1" dirty="0"/>
              <a:t>navigates</a:t>
            </a:r>
            <a:r>
              <a:rPr lang="en-US" dirty="0"/>
              <a:t> to </a:t>
            </a:r>
            <a:r>
              <a:rPr lang="en-US" u="sng" dirty="0">
                <a:hlinkClick r:id="rId2"/>
              </a:rPr>
              <a:t>http://www.google.com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a student clicks on the hyperlink, they will be </a:t>
            </a:r>
            <a:r>
              <a:rPr lang="en-US" b="1" dirty="0"/>
              <a:t>instantly </a:t>
            </a:r>
            <a:r>
              <a:rPr lang="en-US" dirty="0"/>
              <a:t>taken to the Web site. Click </a:t>
            </a:r>
            <a:r>
              <a:rPr lang="en-US" b="1" dirty="0"/>
              <a:t>Submit </a:t>
            </a:r>
            <a:r>
              <a:rPr lang="en-US" dirty="0"/>
              <a:t>to save your changes.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1021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79"/>
            <a:ext cx="12192000" cy="98432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935" y="2204372"/>
            <a:ext cx="4790530" cy="248428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214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4583"/>
            <a:ext cx="10515600" cy="748199"/>
          </a:xfrm>
        </p:spPr>
        <p:txBody>
          <a:bodyPr>
            <a:normAutofit/>
          </a:bodyPr>
          <a:lstStyle/>
          <a:p>
            <a:r>
              <a:rPr lang="en-US" dirty="0" smtClean="0"/>
              <a:t>Types of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1181"/>
            <a:ext cx="10515600" cy="3610099"/>
          </a:xfrm>
        </p:spPr>
        <p:txBody>
          <a:bodyPr>
            <a:noAutofit/>
          </a:bodyPr>
          <a:lstStyle/>
          <a:p>
            <a:r>
              <a:rPr lang="en-US" sz="3200" dirty="0"/>
              <a:t>Blackboard supports several file types. A list of them can be found at </a:t>
            </a:r>
            <a:r>
              <a:rPr lang="en-US" sz="3200" u="sng" dirty="0">
                <a:hlinkClick r:id="rId2"/>
              </a:rPr>
              <a:t>Blackboard’s library site</a:t>
            </a:r>
            <a:r>
              <a:rPr lang="en-US" sz="3200" dirty="0"/>
              <a:t>. For quick reference, here are some common types of files you can upload:</a:t>
            </a:r>
          </a:p>
          <a:p>
            <a:pPr lvl="1"/>
            <a:r>
              <a:rPr lang="en-US" sz="2800" dirty="0"/>
              <a:t>Microsoft Office files – DOC, DOCX, XLS, PPT</a:t>
            </a:r>
          </a:p>
          <a:p>
            <a:pPr lvl="1"/>
            <a:r>
              <a:rPr lang="en-US" sz="2800" dirty="0"/>
              <a:t>Image files – JPEG, JPG, GIF, TIFF</a:t>
            </a:r>
          </a:p>
          <a:p>
            <a:pPr lvl="1"/>
            <a:r>
              <a:rPr lang="en-US" sz="2800" dirty="0"/>
              <a:t>Video files – AVI, MPG, MPEG, MOV</a:t>
            </a:r>
          </a:p>
          <a:p>
            <a:pPr lvl="1"/>
            <a:r>
              <a:rPr lang="en-US" sz="2800" dirty="0"/>
              <a:t>Text/Document files – PDF, HTML, TXT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1021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79"/>
            <a:ext cx="12192000" cy="98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6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10219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79"/>
            <a:ext cx="12192000" cy="984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87" y="6054868"/>
            <a:ext cx="1718833" cy="6219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9787" y="218600"/>
            <a:ext cx="4862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Instructional Design Center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3393" y="2543606"/>
            <a:ext cx="944521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Thank You!</a:t>
            </a:r>
          </a:p>
          <a:p>
            <a:pPr algn="ctr"/>
            <a:r>
              <a:rPr lang="en-US" sz="2400" dirty="0"/>
              <a:t>If you need help or support, </a:t>
            </a:r>
            <a:r>
              <a:rPr lang="en-US" sz="2400" b="1" dirty="0"/>
              <a:t>please do not hesitate to contact me</a:t>
            </a:r>
            <a:r>
              <a:rPr lang="en-US" sz="2400" dirty="0"/>
              <a:t>. I can be reached at </a:t>
            </a:r>
            <a:r>
              <a:rPr lang="en-US" sz="2400" u="sng" dirty="0">
                <a:hlinkClick r:id="rId4"/>
              </a:rPr>
              <a:t>megan.jones@eku.edu</a:t>
            </a:r>
            <a:r>
              <a:rPr lang="en-US" sz="2400" dirty="0"/>
              <a:t> and </a:t>
            </a:r>
            <a:r>
              <a:rPr lang="en-US" sz="2400" u="sng" dirty="0">
                <a:hlinkClick r:id="rId5"/>
              </a:rPr>
              <a:t>(859) 622-3422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8487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4583"/>
            <a:ext cx="10515600" cy="748199"/>
          </a:xfrm>
        </p:spPr>
        <p:txBody>
          <a:bodyPr>
            <a:normAutofit/>
          </a:bodyPr>
          <a:lstStyle/>
          <a:p>
            <a:r>
              <a:rPr lang="en-US" b="1" dirty="0" smtClean="0"/>
              <a:t>Adding Files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1181"/>
            <a:ext cx="10515600" cy="36100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Knowing how to add files to a course gives you flexibility as an instructor.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There </a:t>
            </a:r>
            <a:r>
              <a:rPr lang="en-US" sz="3200" dirty="0"/>
              <a:t>are two places where you can attach files:</a:t>
            </a:r>
          </a:p>
          <a:p>
            <a:pPr lvl="0"/>
            <a:r>
              <a:rPr lang="en-US" b="1" dirty="0"/>
              <a:t>Content attachments:</a:t>
            </a:r>
            <a:r>
              <a:rPr lang="en-US" dirty="0"/>
              <a:t> This type of upload creates a separate content item within a Blackboard course page.</a:t>
            </a:r>
          </a:p>
          <a:p>
            <a:pPr lvl="0"/>
            <a:r>
              <a:rPr lang="en-US" b="1" dirty="0"/>
              <a:t>Text editor attachments:</a:t>
            </a:r>
            <a:r>
              <a:rPr lang="en-US" dirty="0"/>
              <a:t> This type of upload is used when you are linking to files from within the Blackboard text editor.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6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1021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79"/>
            <a:ext cx="12192000" cy="98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0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4583"/>
            <a:ext cx="10515600" cy="748199"/>
          </a:xfrm>
        </p:spPr>
        <p:txBody>
          <a:bodyPr>
            <a:normAutofit/>
          </a:bodyPr>
          <a:lstStyle/>
          <a:p>
            <a:r>
              <a:rPr lang="en-US" b="1" dirty="0" smtClean="0"/>
              <a:t>Content Attachments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1181"/>
            <a:ext cx="10515600" cy="36100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The first step to adding a </a:t>
            </a:r>
            <a:r>
              <a:rPr lang="en-US" sz="3200" b="1" dirty="0"/>
              <a:t>content attachment</a:t>
            </a:r>
            <a:r>
              <a:rPr lang="en-US" sz="3200" dirty="0"/>
              <a:t> is to </a:t>
            </a:r>
            <a:r>
              <a:rPr lang="en-US" sz="3200" b="1" dirty="0"/>
              <a:t>navigate</a:t>
            </a:r>
            <a:r>
              <a:rPr lang="en-US" sz="3200" dirty="0"/>
              <a:t> to where you would like to </a:t>
            </a:r>
            <a:r>
              <a:rPr lang="en-US" sz="3200" b="1" dirty="0"/>
              <a:t>display your file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dirty="0"/>
              <a:t>For this example, I’m going to add a content attachment to my </a:t>
            </a:r>
            <a:r>
              <a:rPr lang="en-US" sz="3200" b="1" dirty="0"/>
              <a:t>Module 1 page</a:t>
            </a:r>
            <a:r>
              <a:rPr lang="en-US" sz="3200" dirty="0"/>
              <a:t> within Blackboard</a:t>
            </a:r>
            <a:r>
              <a:rPr lang="en-US" sz="3200" dirty="0" smtClean="0"/>
              <a:t>.</a:t>
            </a:r>
          </a:p>
          <a:p>
            <a:r>
              <a:rPr lang="en-US" sz="3200" dirty="0"/>
              <a:t>I navigated to the Module 1 page and then clicked on the menu item </a:t>
            </a:r>
            <a:r>
              <a:rPr lang="en-US" sz="3200" b="1" dirty="0"/>
              <a:t>Build Content</a:t>
            </a:r>
            <a:r>
              <a:rPr lang="en-US" sz="3200" dirty="0"/>
              <a:t>, which is located below the </a:t>
            </a:r>
            <a:r>
              <a:rPr lang="en-US" sz="3200" dirty="0" smtClean="0"/>
              <a:t>title.</a:t>
            </a:r>
            <a:endParaRPr lang="en-US" sz="32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1021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79"/>
            <a:ext cx="12192000" cy="98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6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4583"/>
            <a:ext cx="10515600" cy="748199"/>
          </a:xfrm>
        </p:spPr>
        <p:txBody>
          <a:bodyPr>
            <a:normAutofit/>
          </a:bodyPr>
          <a:lstStyle/>
          <a:p>
            <a:r>
              <a:rPr lang="en-US" b="1" dirty="0" smtClean="0"/>
              <a:t>Content Attachments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1181"/>
            <a:ext cx="5265717" cy="36100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Select the </a:t>
            </a:r>
            <a:r>
              <a:rPr lang="en-US" sz="3200" b="1" dirty="0"/>
              <a:t>File</a:t>
            </a:r>
            <a:r>
              <a:rPr lang="en-US" sz="3200" dirty="0"/>
              <a:t> link. You can see where you are within the course by viewing the </a:t>
            </a:r>
            <a:r>
              <a:rPr lang="en-US" sz="3200" b="1" dirty="0"/>
              <a:t>breadcrumb links</a:t>
            </a:r>
            <a:r>
              <a:rPr lang="en-US" sz="3200" dirty="0"/>
              <a:t> below the main Blackboard </a:t>
            </a:r>
            <a:r>
              <a:rPr lang="en-US" sz="3200" dirty="0" smtClean="0"/>
              <a:t>menu.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1021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79"/>
            <a:ext cx="12192000" cy="98432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465360" y="1892782"/>
            <a:ext cx="4765162" cy="286084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1569476" y="5048867"/>
            <a:ext cx="9053047" cy="58797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726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4583"/>
            <a:ext cx="10515600" cy="748199"/>
          </a:xfrm>
        </p:spPr>
        <p:txBody>
          <a:bodyPr>
            <a:normAutofit/>
          </a:bodyPr>
          <a:lstStyle/>
          <a:p>
            <a:r>
              <a:rPr lang="en-US" b="1" dirty="0" smtClean="0"/>
              <a:t>Content Attachments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1181"/>
            <a:ext cx="10515600" cy="36100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After you have clicked on </a:t>
            </a:r>
            <a:r>
              <a:rPr lang="en-US" sz="3200" b="1" dirty="0"/>
              <a:t>File</a:t>
            </a:r>
            <a:r>
              <a:rPr lang="en-US" sz="3200" dirty="0"/>
              <a:t>, you should see the </a:t>
            </a:r>
            <a:r>
              <a:rPr lang="en-US" sz="3200" b="1" dirty="0"/>
              <a:t>Create File</a:t>
            </a:r>
            <a:r>
              <a:rPr lang="en-US" sz="3200" dirty="0"/>
              <a:t> page load. </a:t>
            </a:r>
            <a:endParaRPr lang="en-US" sz="3200" dirty="0" smtClean="0"/>
          </a:p>
          <a:p>
            <a:r>
              <a:rPr lang="en-US" dirty="0"/>
              <a:t>There are a few options to consider, so let’s look at the items beneath the </a:t>
            </a:r>
            <a:r>
              <a:rPr lang="en-US" b="1" dirty="0"/>
              <a:t>Select File</a:t>
            </a:r>
            <a:r>
              <a:rPr lang="en-US" dirty="0"/>
              <a:t> heading first. </a:t>
            </a:r>
            <a:endParaRPr lang="en-US" dirty="0" smtClean="0"/>
          </a:p>
          <a:p>
            <a:r>
              <a:rPr lang="en-US" dirty="0"/>
              <a:t>This area is where you will actually upload the file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Before we begin, let’s take a look at the </a:t>
            </a:r>
            <a:r>
              <a:rPr lang="en-US" sz="3200" b="1" dirty="0" smtClean="0"/>
              <a:t>three options </a:t>
            </a:r>
            <a:r>
              <a:rPr lang="en-US" sz="3200" dirty="0" smtClean="0"/>
              <a:t>we have when </a:t>
            </a:r>
            <a:r>
              <a:rPr lang="en-US" sz="3200" b="1" dirty="0" smtClean="0"/>
              <a:t>uploading files </a:t>
            </a:r>
            <a:r>
              <a:rPr lang="en-US" sz="3200" dirty="0" smtClean="0"/>
              <a:t>to Blackboard.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1021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79"/>
            <a:ext cx="12192000" cy="98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7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4583"/>
            <a:ext cx="10515600" cy="748199"/>
          </a:xfrm>
        </p:spPr>
        <p:txBody>
          <a:bodyPr>
            <a:normAutofit/>
          </a:bodyPr>
          <a:lstStyle/>
          <a:p>
            <a:r>
              <a:rPr lang="en-US" b="1" dirty="0" smtClean="0"/>
              <a:t>Three Ways to Upload Files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1181"/>
            <a:ext cx="10515600" cy="3610099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b="1" dirty="0"/>
              <a:t>Browse My Computer:</a:t>
            </a:r>
            <a:r>
              <a:rPr lang="en-US" sz="3200" dirty="0"/>
              <a:t> This allows you to select a </a:t>
            </a:r>
            <a:r>
              <a:rPr lang="en-US" sz="3200" b="1" dirty="0"/>
              <a:t>file from your computer</a:t>
            </a:r>
            <a:r>
              <a:rPr lang="en-US" sz="3200" dirty="0"/>
              <a:t> to upload</a:t>
            </a:r>
            <a:r>
              <a:rPr lang="en-US" sz="3200" dirty="0" smtClean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b="1" dirty="0"/>
              <a:t>Browse Content Collection: </a:t>
            </a:r>
            <a:r>
              <a:rPr lang="en-US" sz="3200" dirty="0"/>
              <a:t>This option allows you to select a file from your </a:t>
            </a:r>
            <a:r>
              <a:rPr lang="en-US" sz="3200" b="1" dirty="0"/>
              <a:t>Content Collection</a:t>
            </a:r>
            <a:r>
              <a:rPr lang="en-US" sz="3200" dirty="0"/>
              <a:t>. 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Inserting a Hyperlink within Text:</a:t>
            </a:r>
            <a:r>
              <a:rPr lang="en-US" sz="3200" dirty="0"/>
              <a:t> This option is only available in </a:t>
            </a:r>
            <a:r>
              <a:rPr lang="en-US" sz="3200" b="1" dirty="0"/>
              <a:t>items with text included</a:t>
            </a:r>
            <a:r>
              <a:rPr lang="en-US" sz="3200" dirty="0"/>
              <a:t>, which will be covered later in this lesson.</a:t>
            </a:r>
          </a:p>
          <a:p>
            <a:pPr lvl="0"/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1021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79"/>
            <a:ext cx="12192000" cy="98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1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4583"/>
            <a:ext cx="10515600" cy="748199"/>
          </a:xfrm>
        </p:spPr>
        <p:txBody>
          <a:bodyPr>
            <a:normAutofit/>
          </a:bodyPr>
          <a:lstStyle/>
          <a:p>
            <a:r>
              <a:rPr lang="en-US" b="1" dirty="0" smtClean="0"/>
              <a:t>Content Attachments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1181"/>
            <a:ext cx="10515600" cy="3610099"/>
          </a:xfrm>
        </p:spPr>
        <p:txBody>
          <a:bodyPr>
            <a:noAutofit/>
          </a:bodyPr>
          <a:lstStyle/>
          <a:p>
            <a:r>
              <a:rPr lang="en-US" sz="3200" dirty="0"/>
              <a:t>Once you decide which option you want to choose, click the corresponding </a:t>
            </a:r>
            <a:r>
              <a:rPr lang="en-US" sz="3200" dirty="0" smtClean="0"/>
              <a:t>button.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1021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679"/>
            <a:ext cx="12192000" cy="98432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2718117" y="2941270"/>
            <a:ext cx="6755765" cy="262001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146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</TotalTime>
  <Words>1568</Words>
  <Application>Microsoft Office PowerPoint</Application>
  <PresentationFormat>Widescreen</PresentationFormat>
  <Paragraphs>118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Megan Jones Instructional Designer</vt:lpstr>
      <vt:lpstr>Types of Files</vt:lpstr>
      <vt:lpstr>Adding Files</vt:lpstr>
      <vt:lpstr>Content Attachments</vt:lpstr>
      <vt:lpstr>Content Attachments</vt:lpstr>
      <vt:lpstr>Content Attachments</vt:lpstr>
      <vt:lpstr>Three Ways to Upload Files</vt:lpstr>
      <vt:lpstr>Content Attachments</vt:lpstr>
      <vt:lpstr>Content Attachments</vt:lpstr>
      <vt:lpstr>Content Attachments</vt:lpstr>
      <vt:lpstr>Content Attachments</vt:lpstr>
      <vt:lpstr>Content Attachments</vt:lpstr>
      <vt:lpstr>Rearranging Course Items</vt:lpstr>
      <vt:lpstr>Rearranging Course Items</vt:lpstr>
      <vt:lpstr>Text Editor Attachments</vt:lpstr>
      <vt:lpstr>Text Editor Attachments</vt:lpstr>
      <vt:lpstr>Text Editor Attachments</vt:lpstr>
      <vt:lpstr>Text Editor Attachments</vt:lpstr>
      <vt:lpstr>Text Editor Attachments</vt:lpstr>
      <vt:lpstr>Text Editor Attachments</vt:lpstr>
      <vt:lpstr>Inserting a Hyperlink</vt:lpstr>
      <vt:lpstr>Inserting a Hyperlink</vt:lpstr>
      <vt:lpstr>Inserting a Hyperlink</vt:lpstr>
      <vt:lpstr>Inserting a Hyperlink</vt:lpstr>
      <vt:lpstr>Inserting a Hyperlink</vt:lpstr>
      <vt:lpstr>Inserting a Hyperlink</vt:lpstr>
      <vt:lpstr>Inserting a Hyperlink</vt:lpstr>
      <vt:lpstr>Inserting a Hyperlink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Nedim Slijepcevic</dc:creator>
  <cp:lastModifiedBy>Jones, Megan</cp:lastModifiedBy>
  <cp:revision>37</cp:revision>
  <dcterms:created xsi:type="dcterms:W3CDTF">2016-03-11T16:07:44Z</dcterms:created>
  <dcterms:modified xsi:type="dcterms:W3CDTF">2016-03-29T17:28:04Z</dcterms:modified>
</cp:coreProperties>
</file>