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1"/>
  </p:notesMasterIdLst>
  <p:sldIdLst>
    <p:sldId id="257" r:id="rId2"/>
    <p:sldId id="258" r:id="rId3"/>
    <p:sldId id="262" r:id="rId4"/>
    <p:sldId id="268" r:id="rId5"/>
    <p:sldId id="269" r:id="rId6"/>
    <p:sldId id="270" r:id="rId7"/>
    <p:sldId id="271" r:id="rId8"/>
    <p:sldId id="272" r:id="rId9"/>
    <p:sldId id="273" r:id="rId10"/>
    <p:sldId id="274" r:id="rId11"/>
    <p:sldId id="275" r:id="rId12"/>
    <p:sldId id="289" r:id="rId13"/>
    <p:sldId id="290" r:id="rId14"/>
    <p:sldId id="291" r:id="rId15"/>
    <p:sldId id="293" r:id="rId16"/>
    <p:sldId id="292" r:id="rId17"/>
    <p:sldId id="294" r:id="rId18"/>
    <p:sldId id="295" r:id="rId19"/>
    <p:sldId id="28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51"/>
  </p:normalViewPr>
  <p:slideViewPr>
    <p:cSldViewPr snapToGrid="0" snapToObjects="1">
      <p:cViewPr varScale="1">
        <p:scale>
          <a:sx n="84" d="100"/>
          <a:sy n="84" d="100"/>
        </p:scale>
        <p:origin x="70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C61AA-15D8-48CD-B5B5-C46A7B1F4446}" type="datetimeFigureOut">
              <a:rPr lang="en-US" smtClean="0"/>
              <a:t>3/30/2016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2C9FEF-40E3-467A-9605-D8344B52C966}" type="slidenum">
              <a:rPr lang="en-US" smtClean="0"/>
              <a:t>‹#›</a:t>
            </a:fld>
            <a:endParaRPr lang="en-US"/>
          </a:p>
        </p:txBody>
      </p:sp>
    </p:spTree>
    <p:extLst>
      <p:ext uri="{BB962C8B-B14F-4D97-AF65-F5344CB8AC3E}">
        <p14:creationId xmlns:p14="http://schemas.microsoft.com/office/powerpoint/2010/main" val="886175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95EE9F-9B53-DB47-B117-176AD08AAC99}"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99674-58DB-2D44-95F8-F2338CA4B051}" type="slidenum">
              <a:rPr lang="en-US" smtClean="0"/>
              <a:t>‹#›</a:t>
            </a:fld>
            <a:endParaRPr lang="en-US"/>
          </a:p>
        </p:txBody>
      </p:sp>
    </p:spTree>
    <p:extLst>
      <p:ext uri="{BB962C8B-B14F-4D97-AF65-F5344CB8AC3E}">
        <p14:creationId xmlns:p14="http://schemas.microsoft.com/office/powerpoint/2010/main" val="1217322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95EE9F-9B53-DB47-B117-176AD08AAC99}"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99674-58DB-2D44-95F8-F2338CA4B051}" type="slidenum">
              <a:rPr lang="en-US" smtClean="0"/>
              <a:t>‹#›</a:t>
            </a:fld>
            <a:endParaRPr lang="en-US"/>
          </a:p>
        </p:txBody>
      </p:sp>
    </p:spTree>
    <p:extLst>
      <p:ext uri="{BB962C8B-B14F-4D97-AF65-F5344CB8AC3E}">
        <p14:creationId xmlns:p14="http://schemas.microsoft.com/office/powerpoint/2010/main" val="140820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95EE9F-9B53-DB47-B117-176AD08AAC99}"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99674-58DB-2D44-95F8-F2338CA4B051}" type="slidenum">
              <a:rPr lang="en-US" smtClean="0"/>
              <a:t>‹#›</a:t>
            </a:fld>
            <a:endParaRPr lang="en-US"/>
          </a:p>
        </p:txBody>
      </p:sp>
    </p:spTree>
    <p:extLst>
      <p:ext uri="{BB962C8B-B14F-4D97-AF65-F5344CB8AC3E}">
        <p14:creationId xmlns:p14="http://schemas.microsoft.com/office/powerpoint/2010/main" val="259724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95EE9F-9B53-DB47-B117-176AD08AAC99}"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99674-58DB-2D44-95F8-F2338CA4B051}" type="slidenum">
              <a:rPr lang="en-US" smtClean="0"/>
              <a:t>‹#›</a:t>
            </a:fld>
            <a:endParaRPr lang="en-US"/>
          </a:p>
        </p:txBody>
      </p:sp>
    </p:spTree>
    <p:extLst>
      <p:ext uri="{BB962C8B-B14F-4D97-AF65-F5344CB8AC3E}">
        <p14:creationId xmlns:p14="http://schemas.microsoft.com/office/powerpoint/2010/main" val="46298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95EE9F-9B53-DB47-B117-176AD08AAC99}"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99674-58DB-2D44-95F8-F2338CA4B051}" type="slidenum">
              <a:rPr lang="en-US" smtClean="0"/>
              <a:t>‹#›</a:t>
            </a:fld>
            <a:endParaRPr lang="en-US"/>
          </a:p>
        </p:txBody>
      </p:sp>
    </p:spTree>
    <p:extLst>
      <p:ext uri="{BB962C8B-B14F-4D97-AF65-F5344CB8AC3E}">
        <p14:creationId xmlns:p14="http://schemas.microsoft.com/office/powerpoint/2010/main" val="113149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95EE9F-9B53-DB47-B117-176AD08AAC99}"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99674-58DB-2D44-95F8-F2338CA4B051}" type="slidenum">
              <a:rPr lang="en-US" smtClean="0"/>
              <a:t>‹#›</a:t>
            </a:fld>
            <a:endParaRPr lang="en-US"/>
          </a:p>
        </p:txBody>
      </p:sp>
    </p:spTree>
    <p:extLst>
      <p:ext uri="{BB962C8B-B14F-4D97-AF65-F5344CB8AC3E}">
        <p14:creationId xmlns:p14="http://schemas.microsoft.com/office/powerpoint/2010/main" val="1016837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95EE9F-9B53-DB47-B117-176AD08AAC99}" type="datetimeFigureOut">
              <a:rPr lang="en-US" smtClean="0"/>
              <a:t>3/30/2016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299674-58DB-2D44-95F8-F2338CA4B051}" type="slidenum">
              <a:rPr lang="en-US" smtClean="0"/>
              <a:t>‹#›</a:t>
            </a:fld>
            <a:endParaRPr lang="en-US"/>
          </a:p>
        </p:txBody>
      </p:sp>
    </p:spTree>
    <p:extLst>
      <p:ext uri="{BB962C8B-B14F-4D97-AF65-F5344CB8AC3E}">
        <p14:creationId xmlns:p14="http://schemas.microsoft.com/office/powerpoint/2010/main" val="307705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95EE9F-9B53-DB47-B117-176AD08AAC99}" type="datetimeFigureOut">
              <a:rPr lang="en-US" smtClean="0"/>
              <a:t>3/30/2016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299674-58DB-2D44-95F8-F2338CA4B051}" type="slidenum">
              <a:rPr lang="en-US" smtClean="0"/>
              <a:t>‹#›</a:t>
            </a:fld>
            <a:endParaRPr lang="en-US"/>
          </a:p>
        </p:txBody>
      </p:sp>
    </p:spTree>
    <p:extLst>
      <p:ext uri="{BB962C8B-B14F-4D97-AF65-F5344CB8AC3E}">
        <p14:creationId xmlns:p14="http://schemas.microsoft.com/office/powerpoint/2010/main" val="465195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5EE9F-9B53-DB47-B117-176AD08AAC99}" type="datetimeFigureOut">
              <a:rPr lang="en-US" smtClean="0"/>
              <a:t>3/30/2016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299674-58DB-2D44-95F8-F2338CA4B051}" type="slidenum">
              <a:rPr lang="en-US" smtClean="0"/>
              <a:t>‹#›</a:t>
            </a:fld>
            <a:endParaRPr lang="en-US"/>
          </a:p>
        </p:txBody>
      </p:sp>
    </p:spTree>
    <p:extLst>
      <p:ext uri="{BB962C8B-B14F-4D97-AF65-F5344CB8AC3E}">
        <p14:creationId xmlns:p14="http://schemas.microsoft.com/office/powerpoint/2010/main" val="170041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95EE9F-9B53-DB47-B117-176AD08AAC99}"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99674-58DB-2D44-95F8-F2338CA4B051}" type="slidenum">
              <a:rPr lang="en-US" smtClean="0"/>
              <a:t>‹#›</a:t>
            </a:fld>
            <a:endParaRPr lang="en-US"/>
          </a:p>
        </p:txBody>
      </p:sp>
    </p:spTree>
    <p:extLst>
      <p:ext uri="{BB962C8B-B14F-4D97-AF65-F5344CB8AC3E}">
        <p14:creationId xmlns:p14="http://schemas.microsoft.com/office/powerpoint/2010/main" val="96462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95EE9F-9B53-DB47-B117-176AD08AAC99}"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99674-58DB-2D44-95F8-F2338CA4B051}" type="slidenum">
              <a:rPr lang="en-US" smtClean="0"/>
              <a:t>‹#›</a:t>
            </a:fld>
            <a:endParaRPr lang="en-US"/>
          </a:p>
        </p:txBody>
      </p:sp>
    </p:spTree>
    <p:extLst>
      <p:ext uri="{BB962C8B-B14F-4D97-AF65-F5344CB8AC3E}">
        <p14:creationId xmlns:p14="http://schemas.microsoft.com/office/powerpoint/2010/main" val="204100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5EE9F-9B53-DB47-B117-176AD08AAC99}" type="datetimeFigureOut">
              <a:rPr lang="en-US" smtClean="0"/>
              <a:t>3/30/2016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299674-58DB-2D44-95F8-F2338CA4B051}" type="slidenum">
              <a:rPr lang="en-US" smtClean="0"/>
              <a:t>‹#›</a:t>
            </a:fld>
            <a:endParaRPr lang="en-US"/>
          </a:p>
        </p:txBody>
      </p:sp>
    </p:spTree>
    <p:extLst>
      <p:ext uri="{BB962C8B-B14F-4D97-AF65-F5344CB8AC3E}">
        <p14:creationId xmlns:p14="http://schemas.microsoft.com/office/powerpoint/2010/main" val="15724490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787" y="6054868"/>
            <a:ext cx="1718833" cy="621946"/>
          </a:xfrm>
          <a:prstGeom prst="rect">
            <a:avLst/>
          </a:prstGeom>
        </p:spPr>
      </p:pic>
      <p:sp>
        <p:nvSpPr>
          <p:cNvPr id="7" name="TextBox 6"/>
          <p:cNvSpPr txBox="1"/>
          <p:nvPr/>
        </p:nvSpPr>
        <p:spPr>
          <a:xfrm>
            <a:off x="639787" y="218600"/>
            <a:ext cx="4862456" cy="584775"/>
          </a:xfrm>
          <a:prstGeom prst="rect">
            <a:avLst/>
          </a:prstGeom>
          <a:noFill/>
        </p:spPr>
        <p:txBody>
          <a:bodyPr wrap="square" rtlCol="0">
            <a:spAutoFit/>
          </a:bodyPr>
          <a:lstStyle/>
          <a:p>
            <a:r>
              <a:rPr lang="en-US" sz="3200" dirty="0">
                <a:solidFill>
                  <a:schemeClr val="bg1"/>
                </a:solidFill>
              </a:rPr>
              <a:t>Instructional Design Center</a:t>
            </a:r>
          </a:p>
        </p:txBody>
      </p:sp>
      <p:sp>
        <p:nvSpPr>
          <p:cNvPr id="12" name="TextBox 11"/>
          <p:cNvSpPr txBox="1"/>
          <p:nvPr/>
        </p:nvSpPr>
        <p:spPr>
          <a:xfrm>
            <a:off x="1373393" y="2924606"/>
            <a:ext cx="9445214" cy="1754326"/>
          </a:xfrm>
          <a:prstGeom prst="rect">
            <a:avLst/>
          </a:prstGeom>
          <a:noFill/>
        </p:spPr>
        <p:txBody>
          <a:bodyPr wrap="square" rtlCol="0">
            <a:spAutoFit/>
          </a:bodyPr>
          <a:lstStyle/>
          <a:p>
            <a:pPr algn="r"/>
            <a:r>
              <a:rPr lang="en-US" sz="5400" dirty="0" smtClean="0"/>
              <a:t>Adding Course Menu Items</a:t>
            </a:r>
          </a:p>
          <a:p>
            <a:pPr algn="r"/>
            <a:r>
              <a:rPr lang="en-US" sz="3600" dirty="0" smtClean="0"/>
              <a:t>Organizing Your Course</a:t>
            </a:r>
            <a:endParaRPr lang="en-US" sz="3600" dirty="0"/>
          </a:p>
          <a:p>
            <a:pPr algn="ctr"/>
            <a:endParaRPr lang="en-US" dirty="0"/>
          </a:p>
        </p:txBody>
      </p:sp>
    </p:spTree>
    <p:extLst>
      <p:ext uri="{BB962C8B-B14F-4D97-AF65-F5344CB8AC3E}">
        <p14:creationId xmlns:p14="http://schemas.microsoft.com/office/powerpoint/2010/main" val="1681038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Organizing Menu Items, Continued</a:t>
            </a:r>
            <a:endParaRPr lang="en-US" b="1" dirty="0"/>
          </a:p>
        </p:txBody>
      </p:sp>
      <p:sp>
        <p:nvSpPr>
          <p:cNvPr id="3" name="Content Placeholder 2"/>
          <p:cNvSpPr>
            <a:spLocks noGrp="1"/>
          </p:cNvSpPr>
          <p:nvPr>
            <p:ph idx="1"/>
          </p:nvPr>
        </p:nvSpPr>
        <p:spPr>
          <a:xfrm>
            <a:off x="838200" y="1951181"/>
            <a:ext cx="5265717" cy="3610099"/>
          </a:xfrm>
        </p:spPr>
        <p:txBody>
          <a:bodyPr>
            <a:noAutofit/>
          </a:bodyPr>
          <a:lstStyle/>
          <a:p>
            <a:pPr marL="0" indent="0">
              <a:buNone/>
            </a:pPr>
            <a:r>
              <a:rPr lang="en-US" sz="3200" i="1" dirty="0" smtClean="0"/>
              <a:t>Click </a:t>
            </a:r>
            <a:r>
              <a:rPr lang="en-US" sz="3200" i="1" dirty="0"/>
              <a:t>the up/down arrows (1) and select the item you want to move (2). Use the arrows at the bottom (3) to move the selected item up and down the menu. Click Submit (4) to confirm your changes.</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6842348" y="1892782"/>
            <a:ext cx="4511452" cy="3608653"/>
          </a:xfrm>
          <a:prstGeom prst="rect">
            <a:avLst/>
          </a:prstGeom>
          <a:ln w="3175">
            <a:solidFill>
              <a:schemeClr val="tx1"/>
            </a:solidFill>
          </a:ln>
        </p:spPr>
      </p:pic>
    </p:spTree>
    <p:extLst>
      <p:ext uri="{BB962C8B-B14F-4D97-AF65-F5344CB8AC3E}">
        <p14:creationId xmlns:p14="http://schemas.microsoft.com/office/powerpoint/2010/main" val="2400266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Adding a Tool Link</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sp>
        <p:nvSpPr>
          <p:cNvPr id="7" name="Content Placeholder 2"/>
          <p:cNvSpPr>
            <a:spLocks noGrp="1"/>
          </p:cNvSpPr>
          <p:nvPr>
            <p:ph idx="1"/>
          </p:nvPr>
        </p:nvSpPr>
        <p:spPr>
          <a:xfrm>
            <a:off x="838200" y="1951038"/>
            <a:ext cx="5799268" cy="3609975"/>
          </a:xfrm>
        </p:spPr>
        <p:txBody>
          <a:bodyPr>
            <a:noAutofit/>
          </a:bodyPr>
          <a:lstStyle/>
          <a:p>
            <a:pPr marL="0" indent="0">
              <a:buNone/>
            </a:pPr>
            <a:r>
              <a:rPr lang="en-US" dirty="0" smtClean="0"/>
              <a:t>Once </a:t>
            </a:r>
            <a:r>
              <a:rPr lang="en-US" dirty="0"/>
              <a:t>you are in your course, please take a look at the left menu </a:t>
            </a:r>
            <a:r>
              <a:rPr lang="en-US" b="1" dirty="0"/>
              <a:t>carefully</a:t>
            </a:r>
            <a:r>
              <a:rPr lang="en-US" dirty="0"/>
              <a:t>. </a:t>
            </a:r>
            <a:r>
              <a:rPr lang="en-US" dirty="0" smtClean="0"/>
              <a:t>You </a:t>
            </a:r>
            <a:r>
              <a:rPr lang="en-US" dirty="0"/>
              <a:t>should see a </a:t>
            </a:r>
            <a:r>
              <a:rPr lang="en-US" b="1" dirty="0"/>
              <a:t>plus button </a:t>
            </a:r>
            <a:r>
              <a:rPr lang="en-US" dirty="0"/>
              <a:t>in the top left corner of the menu. </a:t>
            </a:r>
            <a:endParaRPr lang="en-US" dirty="0" smtClean="0"/>
          </a:p>
          <a:p>
            <a:r>
              <a:rPr lang="en-US" dirty="0" smtClean="0"/>
              <a:t>Click </a:t>
            </a:r>
            <a:r>
              <a:rPr lang="en-US" dirty="0"/>
              <a:t>this button to see the options to add a course menu </a:t>
            </a:r>
            <a:r>
              <a:rPr lang="en-US" dirty="0" smtClean="0"/>
              <a:t>item (1)</a:t>
            </a:r>
          </a:p>
          <a:p>
            <a:r>
              <a:rPr lang="en-US" dirty="0"/>
              <a:t>C</a:t>
            </a:r>
            <a:r>
              <a:rPr lang="en-US" dirty="0" smtClean="0"/>
              <a:t>lick Tool Link (2)</a:t>
            </a:r>
            <a:endParaRPr lang="en-US" dirty="0"/>
          </a:p>
        </p:txBody>
      </p:sp>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7595702" y="1502458"/>
            <a:ext cx="3118914" cy="4051702"/>
          </a:xfrm>
          <a:prstGeom prst="rect">
            <a:avLst/>
          </a:prstGeom>
          <a:ln w="3175">
            <a:solidFill>
              <a:schemeClr val="tx1"/>
            </a:solidFill>
          </a:ln>
        </p:spPr>
      </p:pic>
      <p:pic>
        <p:nvPicPr>
          <p:cNvPr id="10" name="Picture 9"/>
          <p:cNvPicPr/>
          <p:nvPr/>
        </p:nvPicPr>
        <p:blipFill>
          <a:blip r:embed="rId4"/>
          <a:stretch>
            <a:fillRect/>
          </a:stretch>
        </p:blipFill>
        <p:spPr>
          <a:xfrm>
            <a:off x="5023821" y="3218174"/>
            <a:ext cx="384231" cy="406723"/>
          </a:xfrm>
          <a:prstGeom prst="rect">
            <a:avLst/>
          </a:prstGeom>
        </p:spPr>
      </p:pic>
    </p:spTree>
    <p:extLst>
      <p:ext uri="{BB962C8B-B14F-4D97-AF65-F5344CB8AC3E}">
        <p14:creationId xmlns:p14="http://schemas.microsoft.com/office/powerpoint/2010/main" val="392695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Adding a Tool Link</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sp>
        <p:nvSpPr>
          <p:cNvPr id="7" name="Content Placeholder 2"/>
          <p:cNvSpPr>
            <a:spLocks noGrp="1"/>
          </p:cNvSpPr>
          <p:nvPr>
            <p:ph idx="1"/>
          </p:nvPr>
        </p:nvSpPr>
        <p:spPr>
          <a:xfrm>
            <a:off x="838200" y="1951038"/>
            <a:ext cx="6304878" cy="3609975"/>
          </a:xfrm>
        </p:spPr>
        <p:txBody>
          <a:bodyPr>
            <a:noAutofit/>
          </a:bodyPr>
          <a:lstStyle/>
          <a:p>
            <a:pPr marL="0" indent="0">
              <a:buNone/>
            </a:pPr>
            <a:r>
              <a:rPr lang="en-US" dirty="0"/>
              <a:t>For this example, let’s create a custom </a:t>
            </a:r>
            <a:r>
              <a:rPr lang="en-US" b="1" dirty="0"/>
              <a:t>tool link </a:t>
            </a:r>
            <a:r>
              <a:rPr lang="en-US" dirty="0"/>
              <a:t>for a Discussion </a:t>
            </a:r>
            <a:r>
              <a:rPr lang="en-US" dirty="0" smtClean="0"/>
              <a:t>Board.</a:t>
            </a:r>
          </a:p>
          <a:p>
            <a:r>
              <a:rPr lang="en-US" dirty="0"/>
              <a:t>After clicking the plus button and selecting the </a:t>
            </a:r>
            <a:r>
              <a:rPr lang="en-US" b="1" dirty="0"/>
              <a:t>Tool Link </a:t>
            </a:r>
            <a:r>
              <a:rPr lang="en-US" dirty="0"/>
              <a:t>option (1), the </a:t>
            </a:r>
            <a:r>
              <a:rPr lang="en-US" b="1" dirty="0"/>
              <a:t>Add Tool Link </a:t>
            </a:r>
            <a:r>
              <a:rPr lang="en-US" dirty="0"/>
              <a:t>window will appear</a:t>
            </a:r>
            <a:r>
              <a:rPr lang="en-US" dirty="0" smtClean="0"/>
              <a:t>.</a:t>
            </a:r>
          </a:p>
          <a:p>
            <a:r>
              <a:rPr lang="en-US" dirty="0"/>
              <a:t>Type “Discussion Board” in the </a:t>
            </a:r>
            <a:r>
              <a:rPr lang="en-US" b="1" dirty="0"/>
              <a:t>Name </a:t>
            </a:r>
            <a:r>
              <a:rPr lang="en-US" dirty="0"/>
              <a:t>box (2) and choose </a:t>
            </a:r>
            <a:r>
              <a:rPr lang="en-US" b="1" dirty="0"/>
              <a:t>Discussion Board </a:t>
            </a:r>
            <a:r>
              <a:rPr lang="en-US" dirty="0"/>
              <a:t>from the </a:t>
            </a:r>
            <a:r>
              <a:rPr lang="en-US" b="1" dirty="0"/>
              <a:t>drop-down menu </a:t>
            </a:r>
            <a:r>
              <a:rPr lang="en-US" dirty="0"/>
              <a:t>(3</a:t>
            </a:r>
            <a:r>
              <a:rPr lang="en-US" dirty="0" smtClean="0"/>
              <a:t>).</a:t>
            </a:r>
          </a:p>
          <a:p>
            <a:r>
              <a:rPr lang="en-US" dirty="0" smtClean="0"/>
              <a:t>Click </a:t>
            </a:r>
            <a:r>
              <a:rPr lang="en-US" b="1" dirty="0" smtClean="0"/>
              <a:t>Submit</a:t>
            </a:r>
            <a:r>
              <a:rPr lang="en-US" dirty="0" smtClean="0"/>
              <a:t> to save your changes (4)</a:t>
            </a:r>
            <a:endParaRPr lang="en-US" dirty="0"/>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7419182" y="2119256"/>
            <a:ext cx="4061338" cy="2538817"/>
          </a:xfrm>
          <a:prstGeom prst="rect">
            <a:avLst/>
          </a:prstGeom>
          <a:ln w="3175">
            <a:solidFill>
              <a:schemeClr val="tx1"/>
            </a:solidFill>
          </a:ln>
        </p:spPr>
      </p:pic>
    </p:spTree>
    <p:extLst>
      <p:ext uri="{BB962C8B-B14F-4D97-AF65-F5344CB8AC3E}">
        <p14:creationId xmlns:p14="http://schemas.microsoft.com/office/powerpoint/2010/main" val="1378496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Adding a Course Link</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sp>
        <p:nvSpPr>
          <p:cNvPr id="9" name="Content Placeholder 2"/>
          <p:cNvSpPr txBox="1">
            <a:spLocks/>
          </p:cNvSpPr>
          <p:nvPr/>
        </p:nvSpPr>
        <p:spPr>
          <a:xfrm>
            <a:off x="838200" y="1951038"/>
            <a:ext cx="5799268" cy="36099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Once you are in your course, please take a look at the left menu </a:t>
            </a:r>
            <a:r>
              <a:rPr lang="en-US" b="1" dirty="0" smtClean="0"/>
              <a:t>carefully</a:t>
            </a:r>
            <a:r>
              <a:rPr lang="en-US" dirty="0" smtClean="0"/>
              <a:t>. You should see a </a:t>
            </a:r>
            <a:r>
              <a:rPr lang="en-US" b="1" dirty="0" smtClean="0"/>
              <a:t>plus button </a:t>
            </a:r>
            <a:r>
              <a:rPr lang="en-US" dirty="0" smtClean="0"/>
              <a:t>in the top left corner of the menu. </a:t>
            </a:r>
          </a:p>
          <a:p>
            <a:r>
              <a:rPr lang="en-US" dirty="0" smtClean="0"/>
              <a:t>Click this button to see the options to add a course menu item (1)</a:t>
            </a:r>
          </a:p>
          <a:p>
            <a:r>
              <a:rPr lang="en-US" dirty="0" smtClean="0"/>
              <a:t>Click Course Link (2)</a:t>
            </a:r>
            <a:endParaRPr lang="en-US" dirty="0"/>
          </a:p>
        </p:txBody>
      </p:sp>
      <p:pic>
        <p:nvPicPr>
          <p:cNvPr id="10" name="Picture 9"/>
          <p:cNvPicPr/>
          <p:nvPr/>
        </p:nvPicPr>
        <p:blipFill>
          <a:blip r:embed="rId3"/>
          <a:stretch>
            <a:fillRect/>
          </a:stretch>
        </p:blipFill>
        <p:spPr>
          <a:xfrm>
            <a:off x="7928385" y="1537686"/>
            <a:ext cx="2862767" cy="3718022"/>
          </a:xfrm>
          <a:prstGeom prst="rect">
            <a:avLst/>
          </a:prstGeom>
          <a:ln w="3175">
            <a:solidFill>
              <a:schemeClr val="tx1"/>
            </a:solidFill>
          </a:ln>
        </p:spPr>
      </p:pic>
      <p:pic>
        <p:nvPicPr>
          <p:cNvPr id="11" name="Picture 10"/>
          <p:cNvPicPr/>
          <p:nvPr/>
        </p:nvPicPr>
        <p:blipFill>
          <a:blip r:embed="rId4"/>
          <a:stretch>
            <a:fillRect/>
          </a:stretch>
        </p:blipFill>
        <p:spPr>
          <a:xfrm>
            <a:off x="5085322" y="3167521"/>
            <a:ext cx="384231" cy="406723"/>
          </a:xfrm>
          <a:prstGeom prst="rect">
            <a:avLst/>
          </a:prstGeom>
        </p:spPr>
      </p:pic>
    </p:spTree>
    <p:extLst>
      <p:ext uri="{BB962C8B-B14F-4D97-AF65-F5344CB8AC3E}">
        <p14:creationId xmlns:p14="http://schemas.microsoft.com/office/powerpoint/2010/main" val="2420896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Adding a Course Link</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sp>
        <p:nvSpPr>
          <p:cNvPr id="9" name="Content Placeholder 2"/>
          <p:cNvSpPr txBox="1">
            <a:spLocks/>
          </p:cNvSpPr>
          <p:nvPr/>
        </p:nvSpPr>
        <p:spPr>
          <a:xfrm>
            <a:off x="838200" y="1951038"/>
            <a:ext cx="5799268" cy="36099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After clicking on Course Link, a small window will pop up</a:t>
            </a:r>
            <a:r>
              <a:rPr lang="en-US" dirty="0" smtClean="0"/>
              <a:t>.</a:t>
            </a:r>
          </a:p>
          <a:p>
            <a:pPr marL="0" indent="0">
              <a:buNone/>
            </a:pPr>
            <a:r>
              <a:rPr lang="en-US" dirty="0"/>
              <a:t>For this example, we will create a Course Link to </a:t>
            </a:r>
            <a:r>
              <a:rPr lang="en-US" b="1" dirty="0"/>
              <a:t>take us directly to Module </a:t>
            </a:r>
            <a:r>
              <a:rPr lang="en-US" b="1" dirty="0" smtClean="0"/>
              <a:t>1.</a:t>
            </a:r>
          </a:p>
          <a:p>
            <a:r>
              <a:rPr lang="en-US" dirty="0"/>
              <a:t>Under Location, click Browse (2). </a:t>
            </a:r>
            <a:endParaRPr lang="en-US" dirty="0" smtClean="0"/>
          </a:p>
          <a:p>
            <a:r>
              <a:rPr lang="en-US" dirty="0" smtClean="0"/>
              <a:t>You </a:t>
            </a:r>
            <a:r>
              <a:rPr lang="en-US" dirty="0"/>
              <a:t>will see another window pop up that features all of the items in your course</a:t>
            </a:r>
            <a:endParaRPr lang="en-US" b="1" dirty="0" smtClean="0"/>
          </a:p>
          <a:p>
            <a:pPr marL="0" indent="0">
              <a:buNone/>
            </a:pPr>
            <a:r>
              <a:rPr lang="en-US" dirty="0" smtClean="0"/>
              <a:t> </a:t>
            </a:r>
            <a:endParaRPr lang="en-US" dirty="0"/>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6861734" y="1892782"/>
            <a:ext cx="4588885" cy="3172811"/>
          </a:xfrm>
          <a:prstGeom prst="rect">
            <a:avLst/>
          </a:prstGeom>
          <a:ln w="3175">
            <a:solidFill>
              <a:schemeClr val="tx1"/>
            </a:solidFill>
          </a:ln>
        </p:spPr>
      </p:pic>
    </p:spTree>
    <p:extLst>
      <p:ext uri="{BB962C8B-B14F-4D97-AF65-F5344CB8AC3E}">
        <p14:creationId xmlns:p14="http://schemas.microsoft.com/office/powerpoint/2010/main" val="3480319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Adding a Course Link</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sp>
        <p:nvSpPr>
          <p:cNvPr id="9" name="Content Placeholder 2"/>
          <p:cNvSpPr txBox="1">
            <a:spLocks/>
          </p:cNvSpPr>
          <p:nvPr/>
        </p:nvSpPr>
        <p:spPr>
          <a:xfrm>
            <a:off x="838200" y="1951038"/>
            <a:ext cx="6229574" cy="36099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Click </a:t>
            </a:r>
            <a:r>
              <a:rPr lang="en-US" b="1" dirty="0"/>
              <a:t>Browse </a:t>
            </a:r>
            <a:r>
              <a:rPr lang="en-US" dirty="0"/>
              <a:t>to find a specific item in your course that you want to link to (2</a:t>
            </a:r>
            <a:r>
              <a:rPr lang="en-US" dirty="0" smtClean="0"/>
              <a:t>).</a:t>
            </a:r>
          </a:p>
          <a:p>
            <a:r>
              <a:rPr lang="en-US" dirty="0"/>
              <a:t>You should see a window pop up that </a:t>
            </a:r>
            <a:r>
              <a:rPr lang="en-US" b="1" dirty="0"/>
              <a:t>lists every item </a:t>
            </a:r>
            <a:r>
              <a:rPr lang="en-US" dirty="0"/>
              <a:t>in the course.</a:t>
            </a:r>
          </a:p>
          <a:p>
            <a:r>
              <a:rPr lang="en-US" b="1" dirty="0" smtClean="0"/>
              <a:t>Select your desired item</a:t>
            </a:r>
            <a:r>
              <a:rPr lang="en-US" dirty="0" smtClean="0"/>
              <a:t>, in this case we’re selecting Module 1. </a:t>
            </a: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7491357" y="1892782"/>
            <a:ext cx="3862443" cy="3066964"/>
          </a:xfrm>
          <a:prstGeom prst="rect">
            <a:avLst/>
          </a:prstGeom>
          <a:ln w="3175">
            <a:solidFill>
              <a:schemeClr val="tx1"/>
            </a:solidFill>
          </a:ln>
        </p:spPr>
      </p:pic>
    </p:spTree>
    <p:extLst>
      <p:ext uri="{BB962C8B-B14F-4D97-AF65-F5344CB8AC3E}">
        <p14:creationId xmlns:p14="http://schemas.microsoft.com/office/powerpoint/2010/main" val="2327836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Adding a Course Link</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sp>
        <p:nvSpPr>
          <p:cNvPr id="9" name="Content Placeholder 2"/>
          <p:cNvSpPr txBox="1">
            <a:spLocks/>
          </p:cNvSpPr>
          <p:nvPr/>
        </p:nvSpPr>
        <p:spPr>
          <a:xfrm>
            <a:off x="838200" y="1951038"/>
            <a:ext cx="5799268" cy="36099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Click the plus button (1) and choose Course Link. </a:t>
            </a:r>
            <a:endParaRPr lang="en-US" dirty="0" smtClean="0"/>
          </a:p>
          <a:p>
            <a:r>
              <a:rPr lang="en-US" dirty="0" smtClean="0"/>
              <a:t>Click </a:t>
            </a:r>
            <a:r>
              <a:rPr lang="en-US" dirty="0"/>
              <a:t>Browse to find a specific item in your course that you want to link to (2). </a:t>
            </a:r>
            <a:endParaRPr lang="en-US" dirty="0" smtClean="0"/>
          </a:p>
          <a:p>
            <a:r>
              <a:rPr lang="en-US" dirty="0" smtClean="0"/>
              <a:t>Then</a:t>
            </a:r>
            <a:r>
              <a:rPr lang="en-US" dirty="0"/>
              <a:t>, create a custom name for the link in the Name area (3). </a:t>
            </a:r>
            <a:endParaRPr lang="en-US" dirty="0" smtClean="0"/>
          </a:p>
          <a:p>
            <a:r>
              <a:rPr lang="en-US" dirty="0" smtClean="0"/>
              <a:t>Save </a:t>
            </a:r>
            <a:r>
              <a:rPr lang="en-US" dirty="0"/>
              <a:t>your changes by clicking Submit (4).</a:t>
            </a:r>
            <a:r>
              <a:rPr lang="en-US" dirty="0" smtClean="0"/>
              <a:t> </a:t>
            </a:r>
            <a:endParaRPr lang="en-US" dirty="0"/>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6861734" y="1892782"/>
            <a:ext cx="4588885" cy="3172811"/>
          </a:xfrm>
          <a:prstGeom prst="rect">
            <a:avLst/>
          </a:prstGeom>
          <a:ln w="3175">
            <a:solidFill>
              <a:schemeClr val="tx1"/>
            </a:solidFill>
          </a:ln>
        </p:spPr>
      </p:pic>
    </p:spTree>
    <p:extLst>
      <p:ext uri="{BB962C8B-B14F-4D97-AF65-F5344CB8AC3E}">
        <p14:creationId xmlns:p14="http://schemas.microsoft.com/office/powerpoint/2010/main" val="36293021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Adding a Course Link</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sp>
        <p:nvSpPr>
          <p:cNvPr id="9" name="Content Placeholder 2"/>
          <p:cNvSpPr txBox="1">
            <a:spLocks/>
          </p:cNvSpPr>
          <p:nvPr/>
        </p:nvSpPr>
        <p:spPr>
          <a:xfrm>
            <a:off x="838200" y="1951038"/>
            <a:ext cx="5799268" cy="36099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After selecting a course item, Blackboard will populate the </a:t>
            </a:r>
            <a:r>
              <a:rPr lang="en-US" b="1" dirty="0"/>
              <a:t>Location </a:t>
            </a:r>
            <a:r>
              <a:rPr lang="en-US" dirty="0"/>
              <a:t>and </a:t>
            </a:r>
            <a:r>
              <a:rPr lang="en-US" b="1" dirty="0"/>
              <a:t>Name</a:t>
            </a:r>
            <a:r>
              <a:rPr lang="en-US" dirty="0"/>
              <a:t> areas of the window. </a:t>
            </a:r>
            <a:endParaRPr lang="en-US" dirty="0" smtClean="0"/>
          </a:p>
          <a:p>
            <a:r>
              <a:rPr lang="en-US" dirty="0" smtClean="0"/>
              <a:t>Click </a:t>
            </a:r>
            <a:r>
              <a:rPr lang="en-US" b="1" dirty="0"/>
              <a:t>Submit </a:t>
            </a:r>
            <a:r>
              <a:rPr lang="en-US" dirty="0"/>
              <a:t>to save your changes.</a:t>
            </a: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7019888" y="1523423"/>
            <a:ext cx="4333912" cy="3340582"/>
          </a:xfrm>
          <a:prstGeom prst="rect">
            <a:avLst/>
          </a:prstGeom>
          <a:ln w="3175">
            <a:solidFill>
              <a:schemeClr val="tx1"/>
            </a:solidFill>
          </a:ln>
        </p:spPr>
      </p:pic>
    </p:spTree>
    <p:extLst>
      <p:ext uri="{BB962C8B-B14F-4D97-AF65-F5344CB8AC3E}">
        <p14:creationId xmlns:p14="http://schemas.microsoft.com/office/powerpoint/2010/main" val="2472064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Adding a Course Link</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sp>
        <p:nvSpPr>
          <p:cNvPr id="9" name="Content Placeholder 2"/>
          <p:cNvSpPr txBox="1">
            <a:spLocks/>
          </p:cNvSpPr>
          <p:nvPr/>
        </p:nvSpPr>
        <p:spPr>
          <a:xfrm>
            <a:off x="838200" y="1951038"/>
            <a:ext cx="5799268" cy="36099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Once you click </a:t>
            </a:r>
            <a:r>
              <a:rPr lang="en-US" b="1" dirty="0"/>
              <a:t>Submit</a:t>
            </a:r>
            <a:r>
              <a:rPr lang="en-US" dirty="0"/>
              <a:t>, a </a:t>
            </a:r>
            <a:r>
              <a:rPr lang="en-US" b="1" dirty="0"/>
              <a:t>Course Link </a:t>
            </a:r>
            <a:r>
              <a:rPr lang="en-US" dirty="0"/>
              <a:t>for Module 1 will be placed at the </a:t>
            </a:r>
            <a:r>
              <a:rPr lang="en-US" b="1" dirty="0"/>
              <a:t>bottom of the course menu</a:t>
            </a:r>
            <a:r>
              <a:rPr lang="en-US" dirty="0" smtClean="0"/>
              <a:t>.</a:t>
            </a:r>
          </a:p>
          <a:p>
            <a:r>
              <a:rPr lang="en-US" dirty="0"/>
              <a:t>If we click on the Module 1 Course Link, it will </a:t>
            </a:r>
            <a:r>
              <a:rPr lang="en-US" b="1" dirty="0"/>
              <a:t>take us directly </a:t>
            </a:r>
            <a:r>
              <a:rPr lang="en-US" dirty="0"/>
              <a:t>to the Module 1 page </a:t>
            </a: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7531620" y="1854708"/>
            <a:ext cx="3323406" cy="562084"/>
          </a:xfrm>
          <a:prstGeom prst="rect">
            <a:avLst/>
          </a:prstGeom>
          <a:ln w="3175">
            <a:solidFill>
              <a:schemeClr val="tx1"/>
            </a:solidFill>
          </a:ln>
        </p:spPr>
      </p:pic>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7032846" y="2823464"/>
            <a:ext cx="4320954" cy="2071265"/>
          </a:xfrm>
          <a:prstGeom prst="rect">
            <a:avLst/>
          </a:prstGeom>
          <a:ln w="3175">
            <a:solidFill>
              <a:schemeClr val="tx1"/>
            </a:solidFill>
          </a:ln>
        </p:spPr>
      </p:pic>
    </p:spTree>
    <p:extLst>
      <p:ext uri="{BB962C8B-B14F-4D97-AF65-F5344CB8AC3E}">
        <p14:creationId xmlns:p14="http://schemas.microsoft.com/office/powerpoint/2010/main" val="3562652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787" y="6054868"/>
            <a:ext cx="1718833" cy="621946"/>
          </a:xfrm>
          <a:prstGeom prst="rect">
            <a:avLst/>
          </a:prstGeom>
        </p:spPr>
      </p:pic>
      <p:sp>
        <p:nvSpPr>
          <p:cNvPr id="7" name="TextBox 6"/>
          <p:cNvSpPr txBox="1"/>
          <p:nvPr/>
        </p:nvSpPr>
        <p:spPr>
          <a:xfrm>
            <a:off x="639787" y="218600"/>
            <a:ext cx="4862456" cy="584775"/>
          </a:xfrm>
          <a:prstGeom prst="rect">
            <a:avLst/>
          </a:prstGeom>
          <a:noFill/>
        </p:spPr>
        <p:txBody>
          <a:bodyPr wrap="square" rtlCol="0">
            <a:spAutoFit/>
          </a:bodyPr>
          <a:lstStyle/>
          <a:p>
            <a:r>
              <a:rPr lang="en-US" sz="3200" dirty="0">
                <a:solidFill>
                  <a:schemeClr val="bg1"/>
                </a:solidFill>
              </a:rPr>
              <a:t>Instructional Design Center</a:t>
            </a:r>
          </a:p>
        </p:txBody>
      </p:sp>
      <p:sp>
        <p:nvSpPr>
          <p:cNvPr id="12" name="TextBox 11"/>
          <p:cNvSpPr txBox="1"/>
          <p:nvPr/>
        </p:nvSpPr>
        <p:spPr>
          <a:xfrm>
            <a:off x="1373393" y="2670606"/>
            <a:ext cx="9445214" cy="1661993"/>
          </a:xfrm>
          <a:prstGeom prst="rect">
            <a:avLst/>
          </a:prstGeom>
          <a:noFill/>
        </p:spPr>
        <p:txBody>
          <a:bodyPr wrap="square" rtlCol="0">
            <a:spAutoFit/>
          </a:bodyPr>
          <a:lstStyle/>
          <a:p>
            <a:pPr algn="ctr"/>
            <a:r>
              <a:rPr lang="en-US" sz="5400" dirty="0" smtClean="0"/>
              <a:t>Thank You!</a:t>
            </a:r>
          </a:p>
          <a:p>
            <a:pPr algn="ctr"/>
            <a:r>
              <a:rPr lang="en-US" sz="2400" dirty="0"/>
              <a:t>If you need help or support, </a:t>
            </a:r>
            <a:r>
              <a:rPr lang="en-US" sz="2400" b="1" dirty="0"/>
              <a:t>please do not hesitate to contact </a:t>
            </a:r>
            <a:r>
              <a:rPr lang="en-US" sz="2400" b="1" dirty="0" smtClean="0"/>
              <a:t>us</a:t>
            </a:r>
            <a:r>
              <a:rPr lang="en-US" sz="2400" dirty="0" smtClean="0"/>
              <a:t>. We look forwar</a:t>
            </a:r>
            <a:r>
              <a:rPr lang="en-US" sz="2400" dirty="0" smtClean="0"/>
              <a:t>d to helping you!</a:t>
            </a:r>
            <a:endParaRPr lang="en-US" sz="2400" dirty="0"/>
          </a:p>
        </p:txBody>
      </p:sp>
    </p:spTree>
    <p:extLst>
      <p:ext uri="{BB962C8B-B14F-4D97-AF65-F5344CB8AC3E}">
        <p14:creationId xmlns:p14="http://schemas.microsoft.com/office/powerpoint/2010/main" val="2184873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151" y="2188999"/>
            <a:ext cx="5988523" cy="1718334"/>
          </a:xfrm>
        </p:spPr>
        <p:txBody>
          <a:bodyPr>
            <a:noAutofit/>
          </a:bodyPr>
          <a:lstStyle/>
          <a:p>
            <a:pPr algn="ctr"/>
            <a:r>
              <a:rPr lang="en-US" sz="4400" dirty="0" smtClean="0"/>
              <a:t>Megan Jones</a:t>
            </a:r>
            <a:br>
              <a:rPr lang="en-US" sz="4400" dirty="0" smtClean="0"/>
            </a:br>
            <a:r>
              <a:rPr lang="en-US" sz="3600" i="1" dirty="0" smtClean="0"/>
              <a:t>Instructional Designer</a:t>
            </a:r>
            <a:endParaRPr lang="en-US" sz="4400" i="1" dirty="0"/>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2525" r="2525"/>
          <a:stretch>
            <a:fillRect/>
          </a:stretch>
        </p:blipFill>
        <p:spPr>
          <a:xfrm>
            <a:off x="7157723" y="1360905"/>
            <a:ext cx="3170420" cy="4173845"/>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spTree>
    <p:extLst>
      <p:ext uri="{BB962C8B-B14F-4D97-AF65-F5344CB8AC3E}">
        <p14:creationId xmlns:p14="http://schemas.microsoft.com/office/powerpoint/2010/main" val="373261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dirty="0"/>
              <a:t>What are Course Menu Items?</a:t>
            </a:r>
          </a:p>
        </p:txBody>
      </p:sp>
      <p:sp>
        <p:nvSpPr>
          <p:cNvPr id="3" name="Content Placeholder 2"/>
          <p:cNvSpPr>
            <a:spLocks noGrp="1"/>
          </p:cNvSpPr>
          <p:nvPr>
            <p:ph idx="1"/>
          </p:nvPr>
        </p:nvSpPr>
        <p:spPr>
          <a:xfrm>
            <a:off x="838200" y="1951181"/>
            <a:ext cx="10515600" cy="3610099"/>
          </a:xfrm>
        </p:spPr>
        <p:txBody>
          <a:bodyPr>
            <a:noAutofit/>
          </a:bodyPr>
          <a:lstStyle/>
          <a:p>
            <a:r>
              <a:rPr lang="en-US" sz="3200" dirty="0"/>
              <a:t>Course menu items are menu links that </a:t>
            </a:r>
            <a:r>
              <a:rPr lang="en-US" sz="3200" b="1" dirty="0"/>
              <a:t>point to specific areas</a:t>
            </a:r>
            <a:r>
              <a:rPr lang="en-US" sz="3200" dirty="0"/>
              <a:t> of the course. </a:t>
            </a:r>
            <a:endParaRPr lang="en-US" sz="3200" dirty="0" smtClean="0"/>
          </a:p>
          <a:p>
            <a:r>
              <a:rPr lang="en-US" sz="3600" dirty="0" smtClean="0"/>
              <a:t>They </a:t>
            </a:r>
            <a:r>
              <a:rPr lang="en-US" sz="3600" dirty="0"/>
              <a:t>can also </a:t>
            </a:r>
            <a:r>
              <a:rPr lang="en-US" sz="3600" b="1" dirty="0"/>
              <a:t>link to Blackboard </a:t>
            </a:r>
            <a:r>
              <a:rPr lang="en-US" sz="3600" b="1" dirty="0" smtClean="0"/>
              <a:t>tools</a:t>
            </a:r>
            <a:r>
              <a:rPr lang="en-US" sz="3600" dirty="0" smtClean="0"/>
              <a:t>:</a:t>
            </a:r>
          </a:p>
          <a:p>
            <a:pPr lvl="1"/>
            <a:r>
              <a:rPr lang="en-US" sz="2800" dirty="0" smtClean="0"/>
              <a:t>Groups</a:t>
            </a:r>
          </a:p>
          <a:p>
            <a:pPr lvl="1"/>
            <a:r>
              <a:rPr lang="en-US" sz="2800" dirty="0" smtClean="0"/>
              <a:t>Discussion boards</a:t>
            </a:r>
          </a:p>
          <a:p>
            <a:pPr lvl="1"/>
            <a:r>
              <a:rPr lang="en-US" sz="2800" dirty="0" smtClean="0"/>
              <a:t>Email</a:t>
            </a:r>
          </a:p>
          <a:p>
            <a:r>
              <a:rPr lang="en-US" sz="3200" dirty="0"/>
              <a:t>Menu items are </a:t>
            </a:r>
            <a:r>
              <a:rPr lang="en-US" sz="3200" b="1" dirty="0"/>
              <a:t>versatile</a:t>
            </a:r>
            <a:r>
              <a:rPr lang="en-US" sz="3200" dirty="0"/>
              <a:t> in nature and can be </a:t>
            </a:r>
            <a:r>
              <a:rPr lang="en-US" sz="3200" b="1" dirty="0"/>
              <a:t>customized.</a:t>
            </a:r>
            <a:endParaRPr lang="en-US" sz="32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spTree>
    <p:extLst>
      <p:ext uri="{BB962C8B-B14F-4D97-AF65-F5344CB8AC3E}">
        <p14:creationId xmlns:p14="http://schemas.microsoft.com/office/powerpoint/2010/main" val="1503067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Types of Course Menu Items</a:t>
            </a:r>
            <a:endParaRPr lang="en-US" b="1" dirty="0"/>
          </a:p>
        </p:txBody>
      </p:sp>
      <p:sp>
        <p:nvSpPr>
          <p:cNvPr id="3" name="Content Placeholder 2"/>
          <p:cNvSpPr>
            <a:spLocks noGrp="1"/>
          </p:cNvSpPr>
          <p:nvPr>
            <p:ph idx="1"/>
          </p:nvPr>
        </p:nvSpPr>
        <p:spPr>
          <a:xfrm>
            <a:off x="838200" y="1951181"/>
            <a:ext cx="10515600" cy="3610099"/>
          </a:xfrm>
        </p:spPr>
        <p:txBody>
          <a:bodyPr>
            <a:noAutofit/>
          </a:bodyPr>
          <a:lstStyle/>
          <a:p>
            <a:pPr lvl="0"/>
            <a:r>
              <a:rPr lang="en-US" sz="3600" b="1" dirty="0"/>
              <a:t>Content Area:</a:t>
            </a:r>
            <a:r>
              <a:rPr lang="en-US" sz="3600" dirty="0"/>
              <a:t> </a:t>
            </a:r>
            <a:r>
              <a:rPr lang="en-US" sz="3600" dirty="0" smtClean="0"/>
              <a:t>points </a:t>
            </a:r>
            <a:r>
              <a:rPr lang="en-US" sz="3600" dirty="0"/>
              <a:t>to a </a:t>
            </a:r>
            <a:r>
              <a:rPr lang="en-US" sz="3600" b="1" dirty="0"/>
              <a:t>blank </a:t>
            </a:r>
            <a:r>
              <a:rPr lang="en-US" sz="3600" b="1" dirty="0" smtClean="0"/>
              <a:t>page</a:t>
            </a:r>
            <a:endParaRPr lang="en-US" sz="3600" dirty="0" smtClean="0"/>
          </a:p>
          <a:p>
            <a:pPr lvl="0"/>
            <a:r>
              <a:rPr lang="en-US" sz="3600" b="1" dirty="0"/>
              <a:t>Module Page: </a:t>
            </a:r>
            <a:r>
              <a:rPr lang="en-US" sz="3600" dirty="0" smtClean="0"/>
              <a:t>points to </a:t>
            </a:r>
            <a:r>
              <a:rPr lang="en-US" sz="3600" dirty="0"/>
              <a:t>a </a:t>
            </a:r>
            <a:r>
              <a:rPr lang="en-US" sz="3600" b="1" dirty="0"/>
              <a:t>blank module </a:t>
            </a:r>
            <a:r>
              <a:rPr lang="en-US" sz="3600" b="1" dirty="0" smtClean="0"/>
              <a:t>page</a:t>
            </a:r>
            <a:endParaRPr lang="en-US" sz="3600" dirty="0" smtClean="0"/>
          </a:p>
          <a:p>
            <a:pPr lvl="0"/>
            <a:r>
              <a:rPr lang="en-US" sz="3600" b="1" dirty="0"/>
              <a:t>Blank Page:</a:t>
            </a:r>
            <a:r>
              <a:rPr lang="en-US" sz="3600" dirty="0"/>
              <a:t> </a:t>
            </a:r>
            <a:r>
              <a:rPr lang="en-US" sz="3600" dirty="0" smtClean="0"/>
              <a:t>points to a </a:t>
            </a:r>
            <a:r>
              <a:rPr lang="en-US" sz="3600" b="1" dirty="0"/>
              <a:t>customizable page</a:t>
            </a:r>
            <a:r>
              <a:rPr lang="en-US" sz="3600" dirty="0"/>
              <a:t>. This page </a:t>
            </a:r>
            <a:r>
              <a:rPr lang="en-US" sz="3600" b="1" dirty="0"/>
              <a:t>cannot contain course </a:t>
            </a:r>
            <a:r>
              <a:rPr lang="en-US" sz="3600" b="1" dirty="0" smtClean="0"/>
              <a:t>items</a:t>
            </a:r>
          </a:p>
          <a:p>
            <a:pPr lvl="0"/>
            <a:r>
              <a:rPr lang="en-US" sz="3600" b="1" dirty="0"/>
              <a:t>Tool Link:</a:t>
            </a:r>
            <a:r>
              <a:rPr lang="en-US" sz="3600" dirty="0"/>
              <a:t> </a:t>
            </a:r>
            <a:r>
              <a:rPr lang="en-US" sz="3600" dirty="0" smtClean="0"/>
              <a:t>Links </a:t>
            </a:r>
            <a:r>
              <a:rPr lang="en-US" sz="3600" dirty="0"/>
              <a:t>to any </a:t>
            </a:r>
            <a:r>
              <a:rPr lang="en-US" sz="3600" b="1" dirty="0"/>
              <a:t>Blackboard </a:t>
            </a:r>
            <a:r>
              <a:rPr lang="en-US" sz="3600" b="1" dirty="0" smtClean="0"/>
              <a:t>tool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spTree>
    <p:extLst>
      <p:ext uri="{BB962C8B-B14F-4D97-AF65-F5344CB8AC3E}">
        <p14:creationId xmlns:p14="http://schemas.microsoft.com/office/powerpoint/2010/main" val="1643400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Types of Course Menu Items, Continued</a:t>
            </a:r>
            <a:endParaRPr lang="en-US" b="1" dirty="0"/>
          </a:p>
        </p:txBody>
      </p:sp>
      <p:sp>
        <p:nvSpPr>
          <p:cNvPr id="3" name="Content Placeholder 2"/>
          <p:cNvSpPr>
            <a:spLocks noGrp="1"/>
          </p:cNvSpPr>
          <p:nvPr>
            <p:ph idx="1"/>
          </p:nvPr>
        </p:nvSpPr>
        <p:spPr>
          <a:xfrm>
            <a:off x="838200" y="1951181"/>
            <a:ext cx="10515600" cy="3610099"/>
          </a:xfrm>
        </p:spPr>
        <p:txBody>
          <a:bodyPr>
            <a:noAutofit/>
          </a:bodyPr>
          <a:lstStyle/>
          <a:p>
            <a:r>
              <a:rPr lang="en-US" sz="3600" b="1" dirty="0"/>
              <a:t>Web Link:</a:t>
            </a:r>
            <a:r>
              <a:rPr lang="en-US" sz="3600" dirty="0"/>
              <a:t> This course item functions as a </a:t>
            </a:r>
            <a:r>
              <a:rPr lang="en-US" sz="3600" b="1" dirty="0" smtClean="0"/>
              <a:t>hyperlink</a:t>
            </a:r>
          </a:p>
          <a:p>
            <a:r>
              <a:rPr lang="en-US" sz="3600" b="1" dirty="0"/>
              <a:t>Course Link:</a:t>
            </a:r>
            <a:r>
              <a:rPr lang="en-US" sz="3600" dirty="0"/>
              <a:t> A Course Link item can point students to virtually </a:t>
            </a:r>
            <a:r>
              <a:rPr lang="en-US" sz="3600" b="1" dirty="0"/>
              <a:t>any location in the </a:t>
            </a:r>
            <a:r>
              <a:rPr lang="en-US" sz="3600" b="1" dirty="0" smtClean="0"/>
              <a:t>course</a:t>
            </a:r>
          </a:p>
          <a:p>
            <a:r>
              <a:rPr lang="en-US" sz="3600" b="1" dirty="0"/>
              <a:t>Subheader:</a:t>
            </a:r>
            <a:r>
              <a:rPr lang="en-US" sz="3600" dirty="0"/>
              <a:t> It is useful to </a:t>
            </a:r>
            <a:r>
              <a:rPr lang="en-US" sz="3600" b="1" dirty="0"/>
              <a:t>classify links</a:t>
            </a:r>
            <a:r>
              <a:rPr lang="en-US" sz="3600" dirty="0"/>
              <a:t> in the course by using subheaders</a:t>
            </a:r>
            <a:r>
              <a:rPr lang="en-US" sz="3600" dirty="0" smtClean="0"/>
              <a:t>.</a:t>
            </a:r>
          </a:p>
          <a:p>
            <a:r>
              <a:rPr lang="en-US" sz="3600" b="1" dirty="0"/>
              <a:t>Divider:</a:t>
            </a:r>
            <a:r>
              <a:rPr lang="en-US" sz="3600" dirty="0"/>
              <a:t> This option allows you to </a:t>
            </a:r>
            <a:r>
              <a:rPr lang="en-US" sz="3600" b="1" dirty="0"/>
              <a:t>insert a divider line</a:t>
            </a:r>
            <a:endParaRPr lang="en-US" sz="3600"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spTree>
    <p:extLst>
      <p:ext uri="{BB962C8B-B14F-4D97-AF65-F5344CB8AC3E}">
        <p14:creationId xmlns:p14="http://schemas.microsoft.com/office/powerpoint/2010/main" val="1128364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Creating Course Menu Items</a:t>
            </a:r>
            <a:endParaRPr lang="en-US" b="1" dirty="0"/>
          </a:p>
        </p:txBody>
      </p:sp>
      <p:sp>
        <p:nvSpPr>
          <p:cNvPr id="3" name="Content Placeholder 2"/>
          <p:cNvSpPr>
            <a:spLocks noGrp="1"/>
          </p:cNvSpPr>
          <p:nvPr>
            <p:ph idx="1"/>
          </p:nvPr>
        </p:nvSpPr>
        <p:spPr>
          <a:xfrm>
            <a:off x="838200" y="1951181"/>
            <a:ext cx="10515600" cy="3610099"/>
          </a:xfrm>
        </p:spPr>
        <p:txBody>
          <a:bodyPr>
            <a:noAutofit/>
          </a:bodyPr>
          <a:lstStyle/>
          <a:p>
            <a:r>
              <a:rPr lang="en-US" sz="3200" dirty="0"/>
              <a:t>In this tutorial, I will show you how to create three course menu items – the “big three”:</a:t>
            </a:r>
          </a:p>
          <a:p>
            <a:pPr lvl="1"/>
            <a:r>
              <a:rPr lang="en-US" sz="2800" dirty="0"/>
              <a:t>Content Area</a:t>
            </a:r>
          </a:p>
          <a:p>
            <a:pPr lvl="1"/>
            <a:r>
              <a:rPr lang="en-US" sz="2800" dirty="0"/>
              <a:t>Tool Link</a:t>
            </a:r>
          </a:p>
          <a:p>
            <a:pPr lvl="1"/>
            <a:r>
              <a:rPr lang="en-US" sz="2800" dirty="0"/>
              <a:t>Course </a:t>
            </a:r>
            <a:r>
              <a:rPr lang="en-US" sz="2800" dirty="0" smtClean="0"/>
              <a:t>Link</a:t>
            </a:r>
          </a:p>
          <a:p>
            <a:pPr marL="0" indent="0">
              <a:buNone/>
            </a:pPr>
            <a:r>
              <a:rPr lang="en-US" sz="3200" dirty="0"/>
              <a:t>Each one of these course items functions </a:t>
            </a:r>
            <a:r>
              <a:rPr lang="en-US" sz="3200" dirty="0" smtClean="0"/>
              <a:t>differently. </a:t>
            </a:r>
            <a:r>
              <a:rPr lang="en-US" sz="3200" dirty="0"/>
              <a:t>Let’s break down the </a:t>
            </a:r>
            <a:r>
              <a:rPr lang="en-US" sz="3200" b="1" dirty="0"/>
              <a:t>big </a:t>
            </a:r>
            <a:r>
              <a:rPr lang="en-US" sz="3200" b="1" dirty="0" smtClean="0"/>
              <a:t>three!</a:t>
            </a:r>
            <a:endParaRPr lang="en-US" sz="3200" dirty="0"/>
          </a:p>
          <a:p>
            <a:endParaRPr lang="en-US" sz="3200"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spTree>
    <p:extLst>
      <p:ext uri="{BB962C8B-B14F-4D97-AF65-F5344CB8AC3E}">
        <p14:creationId xmlns:p14="http://schemas.microsoft.com/office/powerpoint/2010/main" val="1672692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Adding a Content Area</a:t>
            </a:r>
            <a:endParaRPr lang="en-US" b="1" dirty="0"/>
          </a:p>
        </p:txBody>
      </p:sp>
      <p:sp>
        <p:nvSpPr>
          <p:cNvPr id="3" name="Content Placeholder 2"/>
          <p:cNvSpPr>
            <a:spLocks noGrp="1"/>
          </p:cNvSpPr>
          <p:nvPr>
            <p:ph idx="1"/>
          </p:nvPr>
        </p:nvSpPr>
        <p:spPr>
          <a:xfrm>
            <a:off x="838200" y="1951181"/>
            <a:ext cx="5659419" cy="3610099"/>
          </a:xfrm>
        </p:spPr>
        <p:txBody>
          <a:bodyPr>
            <a:noAutofit/>
          </a:bodyPr>
          <a:lstStyle/>
          <a:p>
            <a:pPr marL="0" indent="0">
              <a:buNone/>
            </a:pPr>
            <a:r>
              <a:rPr lang="en-US" dirty="0" smtClean="0"/>
              <a:t>Once </a:t>
            </a:r>
            <a:r>
              <a:rPr lang="en-US" dirty="0"/>
              <a:t>you are in your course, please take a look at the left menu </a:t>
            </a:r>
            <a:r>
              <a:rPr lang="en-US" b="1" dirty="0"/>
              <a:t>carefully</a:t>
            </a:r>
            <a:r>
              <a:rPr lang="en-US" dirty="0"/>
              <a:t>. </a:t>
            </a:r>
            <a:r>
              <a:rPr lang="en-US" dirty="0" smtClean="0"/>
              <a:t>You </a:t>
            </a:r>
            <a:r>
              <a:rPr lang="en-US" dirty="0"/>
              <a:t>should see a </a:t>
            </a:r>
            <a:r>
              <a:rPr lang="en-US" b="1" dirty="0"/>
              <a:t>plus button </a:t>
            </a:r>
            <a:r>
              <a:rPr lang="en-US" dirty="0"/>
              <a:t>in the top left corner of the menu. </a:t>
            </a:r>
            <a:endParaRPr lang="en-US" dirty="0" smtClean="0"/>
          </a:p>
          <a:p>
            <a:r>
              <a:rPr lang="en-US" dirty="0" smtClean="0"/>
              <a:t>Click </a:t>
            </a:r>
            <a:r>
              <a:rPr lang="en-US" dirty="0"/>
              <a:t>this button to see the options to add a course menu </a:t>
            </a:r>
            <a:r>
              <a:rPr lang="en-US" dirty="0" smtClean="0"/>
              <a:t>item (1)</a:t>
            </a:r>
          </a:p>
          <a:p>
            <a:r>
              <a:rPr lang="en-US" dirty="0"/>
              <a:t>C</a:t>
            </a:r>
            <a:r>
              <a:rPr lang="en-US" dirty="0" smtClean="0"/>
              <a:t>lick </a:t>
            </a:r>
            <a:r>
              <a:rPr lang="en-US" dirty="0"/>
              <a:t>Content Area </a:t>
            </a:r>
            <a:r>
              <a:rPr lang="en-US" dirty="0" smtClean="0"/>
              <a:t>(2)z</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pic>
        <p:nvPicPr>
          <p:cNvPr id="13" name="Picture 12"/>
          <p:cNvPicPr/>
          <p:nvPr/>
        </p:nvPicPr>
        <p:blipFill>
          <a:blip r:embed="rId3"/>
          <a:stretch>
            <a:fillRect/>
          </a:stretch>
        </p:blipFill>
        <p:spPr>
          <a:xfrm>
            <a:off x="6096000" y="2799130"/>
            <a:ext cx="466707" cy="426590"/>
          </a:xfrm>
          <a:prstGeom prst="rect">
            <a:avLst/>
          </a:prstGeom>
        </p:spPr>
      </p:pic>
      <p:pic>
        <p:nvPicPr>
          <p:cNvPr id="14" name="Picture 13"/>
          <p:cNvPicPr/>
          <p:nvPr/>
        </p:nvPicPr>
        <p:blipFill>
          <a:blip r:embed="rId4"/>
          <a:stretch>
            <a:fillRect/>
          </a:stretch>
        </p:blipFill>
        <p:spPr>
          <a:xfrm>
            <a:off x="8089752" y="1549101"/>
            <a:ext cx="3016624" cy="3892177"/>
          </a:xfrm>
          <a:prstGeom prst="rect">
            <a:avLst/>
          </a:prstGeom>
          <a:ln w="3175">
            <a:solidFill>
              <a:schemeClr val="tx1"/>
            </a:solidFill>
          </a:ln>
        </p:spPr>
      </p:pic>
    </p:spTree>
    <p:extLst>
      <p:ext uri="{BB962C8B-B14F-4D97-AF65-F5344CB8AC3E}">
        <p14:creationId xmlns:p14="http://schemas.microsoft.com/office/powerpoint/2010/main" val="1164874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Adding a Content Area</a:t>
            </a:r>
            <a:endParaRPr lang="en-US" b="1" dirty="0"/>
          </a:p>
        </p:txBody>
      </p:sp>
      <p:sp>
        <p:nvSpPr>
          <p:cNvPr id="3" name="Content Placeholder 2"/>
          <p:cNvSpPr>
            <a:spLocks noGrp="1"/>
          </p:cNvSpPr>
          <p:nvPr>
            <p:ph idx="1"/>
          </p:nvPr>
        </p:nvSpPr>
        <p:spPr>
          <a:xfrm>
            <a:off x="838200" y="1951181"/>
            <a:ext cx="6961094" cy="3610099"/>
          </a:xfrm>
        </p:spPr>
        <p:txBody>
          <a:bodyPr>
            <a:noAutofit/>
          </a:bodyPr>
          <a:lstStyle/>
          <a:p>
            <a:pPr marL="0" indent="0">
              <a:buNone/>
            </a:pPr>
            <a:r>
              <a:rPr lang="en-US" sz="3200" dirty="0"/>
              <a:t>After clicking on </a:t>
            </a:r>
            <a:r>
              <a:rPr lang="en-US" sz="3200" b="1" dirty="0"/>
              <a:t>Content Area</a:t>
            </a:r>
            <a:r>
              <a:rPr lang="en-US" sz="3200" dirty="0"/>
              <a:t>, a small window will pop up. </a:t>
            </a:r>
            <a:endParaRPr lang="en-US" sz="3200" dirty="0" smtClean="0"/>
          </a:p>
          <a:p>
            <a:r>
              <a:rPr lang="en-US" sz="3200" dirty="0" smtClean="0"/>
              <a:t>This </a:t>
            </a:r>
            <a:r>
              <a:rPr lang="en-US" sz="3200" dirty="0"/>
              <a:t>window will ask for some basic information from you – in this case, the name of your Content Area is needed. </a:t>
            </a:r>
            <a:endParaRPr lang="en-US" sz="3200" dirty="0" smtClean="0"/>
          </a:p>
          <a:p>
            <a:r>
              <a:rPr lang="en-US" sz="3200" dirty="0" smtClean="0"/>
              <a:t>Let’s </a:t>
            </a:r>
            <a:r>
              <a:rPr lang="en-US" sz="3200" dirty="0"/>
              <a:t>type in Syllabus </a:t>
            </a:r>
            <a:r>
              <a:rPr lang="en-US" sz="3200" dirty="0" smtClean="0"/>
              <a:t>(1) and click Submit(2)</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pic>
        <p:nvPicPr>
          <p:cNvPr id="8" name="Picture 7"/>
          <p:cNvPicPr/>
          <p:nvPr/>
        </p:nvPicPr>
        <p:blipFill>
          <a:blip r:embed="rId3"/>
          <a:stretch>
            <a:fillRect/>
          </a:stretch>
        </p:blipFill>
        <p:spPr>
          <a:xfrm>
            <a:off x="8089751" y="1951181"/>
            <a:ext cx="3492686" cy="2541086"/>
          </a:xfrm>
          <a:prstGeom prst="rect">
            <a:avLst/>
          </a:prstGeom>
          <a:ln w="3175">
            <a:solidFill>
              <a:schemeClr val="tx1"/>
            </a:solidFill>
          </a:ln>
        </p:spPr>
      </p:pic>
    </p:spTree>
    <p:extLst>
      <p:ext uri="{BB962C8B-B14F-4D97-AF65-F5344CB8AC3E}">
        <p14:creationId xmlns:p14="http://schemas.microsoft.com/office/powerpoint/2010/main" val="668311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583"/>
            <a:ext cx="10515600" cy="748199"/>
          </a:xfrm>
        </p:spPr>
        <p:txBody>
          <a:bodyPr>
            <a:normAutofit/>
          </a:bodyPr>
          <a:lstStyle/>
          <a:p>
            <a:r>
              <a:rPr lang="en-US" b="1" dirty="0" smtClean="0"/>
              <a:t>Organizing Menu Items</a:t>
            </a:r>
            <a:endParaRPr lang="en-US" b="1" dirty="0"/>
          </a:p>
        </p:txBody>
      </p:sp>
      <p:sp>
        <p:nvSpPr>
          <p:cNvPr id="3" name="Content Placeholder 2"/>
          <p:cNvSpPr>
            <a:spLocks noGrp="1"/>
          </p:cNvSpPr>
          <p:nvPr>
            <p:ph idx="1"/>
          </p:nvPr>
        </p:nvSpPr>
        <p:spPr>
          <a:xfrm>
            <a:off x="838200" y="1951181"/>
            <a:ext cx="5265717" cy="3610099"/>
          </a:xfrm>
        </p:spPr>
        <p:txBody>
          <a:bodyPr>
            <a:noAutofit/>
          </a:bodyPr>
          <a:lstStyle/>
          <a:p>
            <a:pPr marL="0" indent="0">
              <a:buNone/>
            </a:pPr>
            <a:r>
              <a:rPr lang="en-US" sz="3200" dirty="0"/>
              <a:t>You should see the Syllabus Content Area link at the bottom of the </a:t>
            </a:r>
            <a:r>
              <a:rPr lang="en-US" sz="3200" dirty="0" smtClean="0"/>
              <a:t>menu.</a:t>
            </a:r>
          </a:p>
          <a:p>
            <a:r>
              <a:rPr lang="en-US" sz="3200" dirty="0" smtClean="0"/>
              <a:t>You </a:t>
            </a:r>
            <a:r>
              <a:rPr lang="en-US" sz="3200" dirty="0"/>
              <a:t>can </a:t>
            </a:r>
            <a:r>
              <a:rPr lang="en-US" sz="3200" b="1" dirty="0"/>
              <a:t>re-order the items </a:t>
            </a:r>
            <a:r>
              <a:rPr lang="en-US" sz="3200" dirty="0"/>
              <a:t>by clicking and dragging them to their appropriate </a:t>
            </a:r>
            <a:r>
              <a:rPr lang="en-US" sz="3200" dirty="0" smtClean="0"/>
              <a:t>positions (red circle)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0"/>
            <a:ext cx="12192000" cy="102197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679"/>
            <a:ext cx="12192000" cy="984325"/>
          </a:xfrm>
          <a:prstGeom prst="rect">
            <a:avLst/>
          </a:prstGeom>
        </p:spPr>
      </p:pic>
      <p:pic>
        <p:nvPicPr>
          <p:cNvPr id="7" name="Picture 6"/>
          <p:cNvPicPr/>
          <p:nvPr/>
        </p:nvPicPr>
        <p:blipFill>
          <a:blip r:embed="rId3"/>
          <a:stretch>
            <a:fillRect/>
          </a:stretch>
        </p:blipFill>
        <p:spPr>
          <a:xfrm>
            <a:off x="6393758" y="1951181"/>
            <a:ext cx="5308815" cy="875105"/>
          </a:xfrm>
          <a:prstGeom prst="rect">
            <a:avLst/>
          </a:prstGeom>
          <a:ln w="3175">
            <a:solidFill>
              <a:schemeClr val="tx1"/>
            </a:solidFill>
          </a:ln>
        </p:spPr>
      </p:pic>
      <p:sp>
        <p:nvSpPr>
          <p:cNvPr id="6" name="TextBox 5"/>
          <p:cNvSpPr txBox="1"/>
          <p:nvPr/>
        </p:nvSpPr>
        <p:spPr>
          <a:xfrm>
            <a:off x="6196405" y="3070492"/>
            <a:ext cx="5506168" cy="2831544"/>
          </a:xfrm>
          <a:prstGeom prst="rect">
            <a:avLst/>
          </a:prstGeom>
          <a:noFill/>
        </p:spPr>
        <p:txBody>
          <a:bodyPr wrap="square" rtlCol="0">
            <a:spAutoFit/>
          </a:bodyPr>
          <a:lstStyle/>
          <a:p>
            <a:r>
              <a:rPr lang="en-US" sz="3200" dirty="0"/>
              <a:t>Alternatively, you can also organize your menu </a:t>
            </a:r>
            <a:r>
              <a:rPr lang="en-US" sz="3200" b="1" dirty="0"/>
              <a:t>en masse</a:t>
            </a:r>
            <a:r>
              <a:rPr lang="en-US" sz="3200" dirty="0"/>
              <a:t> by clicking the up/down arrows button at the top of the left course menu.</a:t>
            </a:r>
          </a:p>
          <a:p>
            <a:endParaRPr lang="en-US" dirty="0"/>
          </a:p>
        </p:txBody>
      </p:sp>
      <p:pic>
        <p:nvPicPr>
          <p:cNvPr id="9" name="Picture 8"/>
          <p:cNvPicPr/>
          <p:nvPr/>
        </p:nvPicPr>
        <p:blipFill>
          <a:blip r:embed="rId4"/>
          <a:stretch>
            <a:fillRect/>
          </a:stretch>
        </p:blipFill>
        <p:spPr>
          <a:xfrm>
            <a:off x="11567385" y="4107897"/>
            <a:ext cx="455352" cy="484172"/>
          </a:xfrm>
          <a:prstGeom prst="rect">
            <a:avLst/>
          </a:prstGeom>
        </p:spPr>
      </p:pic>
    </p:spTree>
    <p:extLst>
      <p:ext uri="{BB962C8B-B14F-4D97-AF65-F5344CB8AC3E}">
        <p14:creationId xmlns:p14="http://schemas.microsoft.com/office/powerpoint/2010/main" val="2351461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TotalTime>
  <Words>894</Words>
  <Application>Microsoft Office PowerPoint</Application>
  <PresentationFormat>Widescreen</PresentationFormat>
  <Paragraphs>78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Megan Jones Instructional Designer</vt:lpstr>
      <vt:lpstr>What are Course Menu Items?</vt:lpstr>
      <vt:lpstr>Types of Course Menu Items</vt:lpstr>
      <vt:lpstr>Types of Course Menu Items, Continued</vt:lpstr>
      <vt:lpstr>Creating Course Menu Items</vt:lpstr>
      <vt:lpstr>Adding a Content Area</vt:lpstr>
      <vt:lpstr>Adding a Content Area</vt:lpstr>
      <vt:lpstr>Organizing Menu Items</vt:lpstr>
      <vt:lpstr>Organizing Menu Items, Continued</vt:lpstr>
      <vt:lpstr>Adding a Tool Link</vt:lpstr>
      <vt:lpstr>Adding a Tool Link</vt:lpstr>
      <vt:lpstr>Adding a Course Link</vt:lpstr>
      <vt:lpstr>Adding a Course Link</vt:lpstr>
      <vt:lpstr>Adding a Course Link</vt:lpstr>
      <vt:lpstr>Adding a Course Link</vt:lpstr>
      <vt:lpstr>Adding a Course Link</vt:lpstr>
      <vt:lpstr>Adding a Course Link</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Nedim Slijepcevic</dc:creator>
  <cp:lastModifiedBy>Jones, Megan</cp:lastModifiedBy>
  <cp:revision>37</cp:revision>
  <dcterms:created xsi:type="dcterms:W3CDTF">2016-03-11T16:07:44Z</dcterms:created>
  <dcterms:modified xsi:type="dcterms:W3CDTF">2016-03-30T17:47:07Z</dcterms:modified>
</cp:coreProperties>
</file>